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66"/>
  </p:notesMasterIdLst>
  <p:handoutMasterIdLst>
    <p:handoutMasterId r:id="rId67"/>
  </p:handoutMasterIdLst>
  <p:sldIdLst>
    <p:sldId id="292" r:id="rId2"/>
    <p:sldId id="748" r:id="rId3"/>
    <p:sldId id="747" r:id="rId4"/>
    <p:sldId id="753" r:id="rId5"/>
    <p:sldId id="675" r:id="rId6"/>
    <p:sldId id="716" r:id="rId7"/>
    <p:sldId id="717" r:id="rId8"/>
    <p:sldId id="718" r:id="rId9"/>
    <p:sldId id="720" r:id="rId10"/>
    <p:sldId id="721" r:id="rId11"/>
    <p:sldId id="722" r:id="rId12"/>
    <p:sldId id="723" r:id="rId13"/>
    <p:sldId id="751" r:id="rId14"/>
    <p:sldId id="724" r:id="rId15"/>
    <p:sldId id="728" r:id="rId16"/>
    <p:sldId id="726" r:id="rId17"/>
    <p:sldId id="727" r:id="rId18"/>
    <p:sldId id="683" r:id="rId19"/>
    <p:sldId id="700" r:id="rId20"/>
    <p:sldId id="684" r:id="rId21"/>
    <p:sldId id="755" r:id="rId22"/>
    <p:sldId id="686" r:id="rId23"/>
    <p:sldId id="679" r:id="rId24"/>
    <p:sldId id="680" r:id="rId25"/>
    <p:sldId id="665" r:id="rId26"/>
    <p:sldId id="666" r:id="rId27"/>
    <p:sldId id="667" r:id="rId28"/>
    <p:sldId id="668" r:id="rId29"/>
    <p:sldId id="697" r:id="rId30"/>
    <p:sldId id="732" r:id="rId31"/>
    <p:sldId id="687" r:id="rId32"/>
    <p:sldId id="744" r:id="rId33"/>
    <p:sldId id="742" r:id="rId34"/>
    <p:sldId id="696" r:id="rId35"/>
    <p:sldId id="669" r:id="rId36"/>
    <p:sldId id="704" r:id="rId37"/>
    <p:sldId id="746" r:id="rId38"/>
    <p:sldId id="745" r:id="rId39"/>
    <p:sldId id="671" r:id="rId40"/>
    <p:sldId id="698" r:id="rId41"/>
    <p:sldId id="701" r:id="rId42"/>
    <p:sldId id="730" r:id="rId43"/>
    <p:sldId id="699" r:id="rId44"/>
    <p:sldId id="737" r:id="rId45"/>
    <p:sldId id="739" r:id="rId46"/>
    <p:sldId id="741" r:id="rId47"/>
    <p:sldId id="688" r:id="rId48"/>
    <p:sldId id="705" r:id="rId49"/>
    <p:sldId id="689" r:id="rId50"/>
    <p:sldId id="706" r:id="rId51"/>
    <p:sldId id="710" r:id="rId52"/>
    <p:sldId id="707" r:id="rId53"/>
    <p:sldId id="708" r:id="rId54"/>
    <p:sldId id="703" r:id="rId55"/>
    <p:sldId id="711" r:id="rId56"/>
    <p:sldId id="712" r:id="rId57"/>
    <p:sldId id="691" r:id="rId58"/>
    <p:sldId id="694" r:id="rId59"/>
    <p:sldId id="749" r:id="rId60"/>
    <p:sldId id="731" r:id="rId61"/>
    <p:sldId id="740" r:id="rId62"/>
    <p:sldId id="754" r:id="rId63"/>
    <p:sldId id="752" r:id="rId64"/>
    <p:sldId id="750" r:id="rId65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0000FF"/>
    <a:srgbClr val="3366FF"/>
    <a:srgbClr val="0033CC"/>
    <a:srgbClr val="CCFFFF"/>
    <a:srgbClr val="6666FF"/>
    <a:srgbClr val="3333CC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614" autoAdjust="0"/>
    <p:restoredTop sz="94737" autoAdjust="0"/>
  </p:normalViewPr>
  <p:slideViewPr>
    <p:cSldViewPr>
      <p:cViewPr>
        <p:scale>
          <a:sx n="75" d="100"/>
          <a:sy n="75" d="100"/>
        </p:scale>
        <p:origin x="-134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5FFE424-D3C5-4F09-9E7B-C1345D0AB99D}" type="datetimeFigureOut">
              <a:rPr lang="it-IT"/>
              <a:pPr>
                <a:defRPr/>
              </a:pPr>
              <a:t>09/11/2017</a:t>
            </a:fld>
            <a:endParaRPr lang="it-IT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08778A2-19C6-465D-B12A-44452696C0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842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0A0A4F1-B34C-4D1F-BE3A-D53F061E1F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67870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30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86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44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86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21B5-C6F1-4023-A5B7-0E601E166AA8}" type="slidenum">
              <a:rPr lang="it-IT">
                <a:solidFill>
                  <a:prstClr val="black"/>
                </a:solidFill>
              </a:rPr>
              <a:pPr/>
              <a:t>45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86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altLang="it-IT" smtClean="0"/>
              <a:t>Per quanto riguarda la valutazione, a richiesta dell’interessato, il periodo preso in oggetto dalla procedura di valutazione riguarda gli ultimi tre anni di servizio prestato dall’interessato.</a:t>
            </a:r>
          </a:p>
          <a:p>
            <a:r>
              <a:rPr lang="it-IT" altLang="it-IT" smtClean="0"/>
              <a:t>Nel caso in cui il servizio triennale non sia stato svolto interamente nella scuola di attuale servizio del docente, il dirigente scolastico acquisisce gli opportuni elementi di informazione.</a:t>
            </a:r>
          </a:p>
          <a:p>
            <a:endParaRPr lang="it-IT" altLang="it-IT" smtClean="0"/>
          </a:p>
          <a:p>
            <a:r>
              <a:rPr lang="it-IT" altLang="it-IT" smtClean="0"/>
              <a:t> In riferimento alla riabilitazione, il Comitato annulla gli effetti delle sanzioni disciplinari inflitte ai docenti a condizione che il sanzionato abbia mantenuto unacondotta meritevole. Dall’annullamento degli effetti della sanzione non può derivare al sanzionato alcun diritto di risarcimento per la sanzione comunque scontata.</a:t>
            </a:r>
          </a:p>
          <a:p>
            <a:r>
              <a:rPr lang="it-IT" altLang="it-IT" smtClean="0"/>
              <a:t>Tutte le sanzioni possono essere annullate a due anni di distanza dalla loro applicazione. La sospensione dall’insegnamento per sei mesi e l’utilizzazione, trascorso questo periodo, in compiti diversi dall’insegnamento o dalla funzione direttiva possono essere annullati allo scadere del quinto anno successivo all’applicazione.</a:t>
            </a:r>
          </a:p>
          <a:p>
            <a:endParaRPr lang="it-IT" altLang="it-IT" smtClean="0"/>
          </a:p>
          <a:p>
            <a:pPr eaLnBrk="1" hangingPunct="1">
              <a:spcBef>
                <a:spcPct val="0"/>
              </a:spcBef>
            </a:pPr>
            <a:r>
              <a:rPr lang="it-IT" altLang="it-IT" sz="1600" smtClean="0">
                <a:solidFill>
                  <a:srgbClr val="000000"/>
                </a:solidFill>
              </a:rPr>
              <a:t> Per queste due fattispecie il comitato opera con la presenza dei genitori e degli studenti, salvo che la valutazione del docente riguardi un membro del comitato che verrà sostituito dal consiglio di istituto. </a:t>
            </a:r>
          </a:p>
        </p:txBody>
      </p:sp>
      <p:sp>
        <p:nvSpPr>
          <p:cNvPr id="32772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it-IT" altLang="it-IT" smtClean="0">
              <a:latin typeface="Arial" pitchFamily="34" charset="0"/>
            </a:endParaRPr>
          </a:p>
        </p:txBody>
      </p:sp>
      <p:sp>
        <p:nvSpPr>
          <p:cNvPr id="32773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FFA565-77FB-4073-A5A2-6C6E22E191DB}" type="slidenum">
              <a:rPr lang="it-IT" altLang="it-IT" smtClean="0">
                <a:latin typeface="Arial" pitchFamily="34" charset="0"/>
              </a:rPr>
              <a:pPr>
                <a:defRPr/>
              </a:pPr>
              <a:t>57</a:t>
            </a:fld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7A57-ED7E-40FB-9D30-D9D58EE9D7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4CAC-E565-4D44-8AA3-944281C8EF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BF8B-B65D-4EE3-8392-D5C20EBF66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D987F-E258-47FC-BC88-81617A9767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52FE7-77BC-4C58-9664-AE2FD665F2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B6E0-C968-4AD9-9922-E56B9F5803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7A45-EFA9-49C2-BA20-5BA3945ABE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050D-487C-40C5-8269-D6DF774B00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3C55-9984-4187-B476-054C659464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D2B2-201C-4448-B35B-6D023B4B83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6E751-966B-4F5F-A48C-4A3C90F460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it-IT"/>
              <a:t>a cura di Anna Maria Di Nocera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FDDF052-A55A-408F-89C1-8861CA1A90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izzontescuola.it/anno-prova-neoassunti-visite-scuole-innovative-durata-articolazione-attivita-svolgere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hyperlink" Target="http://www.google.it/url?sa=i&amp;rct=j&amp;q=&amp;esrc=s&amp;source=images&amp;cd=&amp;cad=rja&amp;uact=8&amp;ved=&amp;url=http://www.domotica.it/expo/schede/kblue_srl_ita.htm&amp;ei=t40zVZrjCsvQ7Ab0moHoAQ&amp;psig=AFQjCNFqRYCv2cMJZTaXgmbJtwkg0TZytA&amp;ust=14295283755324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google.it/url?sa=i&amp;rct=j&amp;q=&amp;esrc=s&amp;source=images&amp;cd=&amp;cad=rja&amp;uact=8&amp;ved=0CAcQjRw&amp;url=http://www.edeamicis.com/WEB3/!%20!%20%20FORMAZIONE/FORMAZIONE.htm&amp;ei=QY4zVdOgLcrYat_pgNAF&amp;psig=AFQjCNFqRYCv2cMJZTaXgmbJtwkg0TZytA&amp;ust=1429528375532417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slide" Target="slide35.xml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6.jpeg"/><Relationship Id="rId10" Type="http://schemas.openxmlformats.org/officeDocument/2006/relationships/image" Target="../media/image40.jpe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it/url?sa=i&amp;rct=j&amp;q=&amp;esrc=s&amp;source=images&amp;cd=&amp;cad=rja&amp;uact=8&amp;docid=3k6p6kAJIagXBM&amp;tbnid=r4E6oY3vwl_bkM:&amp;ved=0CAUQjRw&amp;url=http://www.adiantum.it/public/2336-contratto-prematrimoniale--come-funziona-(se-funziona)-in-italia--.asp&amp;ei=c-SIU9mjLoGYO4m4gPAJ&amp;bvm=bv.67720277,d.d2k&amp;psig=AFQjCNEZcLlBQL8xBjXcUw7tZEPepWL8sg&amp;ust=140156669626755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youtube.com/watch?v=MC_eV3Me2g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it/url?url=http://www.trasportinforma.it/?p=4037&amp;rct=j&amp;frm=1&amp;q=&amp;esrc=s&amp;sa=U&amp;ei=Zdg0VcyBEMaKsAG494G4Dw&amp;ved=0CCYQ9QEwCA&amp;sig2=ncjkH6JJo5PFO7BlyLtnwg&amp;usg=AFQjCNGSuJwcC-xJdmkWIoRkJVootc-e9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hyperlink" Target="http://www.google.it/url?sa=i&amp;rct=j&amp;q=&amp;esrc=s&amp;source=images&amp;cd=&amp;cad=rja&amp;uact=8&amp;ved=0CAcQjRw&amp;url=http://geo.soccorsolegale.it/&amp;ei=TEs1Ve32HpD3arjpgMgB&amp;bvm=bv.91071109,d.ZGU&amp;psig=AFQjCNGORmjFgbGmpjoS8l5VNzH8l4BloQ&amp;ust=1429642425150975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fessionistiscuola.it/tfa-e-pas/2979-docenti-neoimmessi-2017-18-anno-di-prova-esempio-completo-di-bilancio-iniziale-e-finale-registro-peer-to-peer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tiziedellascuola.it/istruzione-e-formazione/news/anno-di-formazione-step-by-step-1" TargetMode="External"/><Relationship Id="rId3" Type="http://schemas.openxmlformats.org/officeDocument/2006/relationships/hyperlink" Target="http://www.slideshare.net/Indire_Ricerca/il-bilancio-di-competenze" TargetMode="External"/><Relationship Id="rId7" Type="http://schemas.openxmlformats.org/officeDocument/2006/relationships/hyperlink" Target="http://istruzioneer.it/pubblicazioni/" TargetMode="External"/><Relationship Id="rId2" Type="http://schemas.openxmlformats.org/officeDocument/2006/relationships/hyperlink" Target="http://www.slideshare.net/Indire_Ricerca/anno-di-formazione-stepby-ste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t.blastingnews.com/lavoro/2016/02/formazione-neoassunti-cosa-prevede-il-tutoring-in-classe-e-come-organizzarlo-00810375.html" TargetMode="External"/><Relationship Id="rId5" Type="http://schemas.openxmlformats.org/officeDocument/2006/relationships/hyperlink" Target="http://www.professionistiscuola.it/mobilita/2056-aperta-la-piattaforma-indire-per-i-docenti-neoassunti-2015-16-guida-alla-registrazione-e-faq-utili.html" TargetMode="External"/><Relationship Id="rId4" Type="http://schemas.openxmlformats.org/officeDocument/2006/relationships/hyperlink" Target="http://www.slideshare.net/Indire_Ricerca/il-percorso-di-formazione-neoassunti-20152016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neoassunti.indire.it/2017/faq.php" TargetMode="External"/><Relationship Id="rId2" Type="http://schemas.openxmlformats.org/officeDocument/2006/relationships/hyperlink" Target="http://neoassunti.indire.it/201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truzioneveneto.it/wpusr/wp-content/uploads/2017/10/1_Presentazione-DT_conf.servizio_ottobre-2017.pdf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MCILXaQBcM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916832"/>
            <a:ext cx="9144000" cy="1569660"/>
          </a:xfrm>
          <a:prstGeom prst="rect">
            <a:avLst/>
          </a:prstGeom>
          <a:solidFill>
            <a:srgbClr val="FFC000"/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Formazione docenti neoassunti</a:t>
            </a:r>
          </a:p>
          <a:p>
            <a:pPr algn="ctr">
              <a:defRPr/>
            </a:pPr>
            <a:r>
              <a:rPr lang="it-IT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a.s.</a:t>
            </a:r>
            <a:r>
              <a:rPr lang="it-IT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</a:t>
            </a:r>
            <a:r>
              <a:rPr lang="it-IT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2017/2018</a:t>
            </a:r>
          </a:p>
          <a:p>
            <a:pPr algn="ctr">
              <a:defRPr/>
            </a:pPr>
            <a:r>
              <a:rPr lang="it-IT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Percorso formativo</a:t>
            </a:r>
            <a:endParaRPr lang="it-IT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pic>
        <p:nvPicPr>
          <p:cNvPr id="7" name="Immagine 6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20577" cy="182469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8" name="Rettangolo 7"/>
          <p:cNvSpPr/>
          <p:nvPr/>
        </p:nvSpPr>
        <p:spPr>
          <a:xfrm>
            <a:off x="1500166" y="-27383"/>
            <a:ext cx="6357982" cy="181331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it-IT" dirty="0"/>
          </a:p>
          <a:p>
            <a:pPr algn="ctr">
              <a:spcBef>
                <a:spcPts val="600"/>
              </a:spcBef>
              <a:defRPr/>
            </a:pPr>
            <a:r>
              <a:rPr lang="it-IT" sz="3600" b="1" dirty="0">
                <a:solidFill>
                  <a:schemeClr val="tx1"/>
                </a:solidFill>
                <a:latin typeface="Palace Script MT" pitchFamily="66" charset="0"/>
                <a:ea typeface="Verdana" pitchFamily="34" charset="0"/>
                <a:cs typeface="Verdana" pitchFamily="34" charset="0"/>
              </a:rPr>
              <a:t>Ministero dell’Istruzione, dell’ Università e della Ricerca</a:t>
            </a:r>
            <a:endParaRPr lang="it-IT" sz="3600" dirty="0">
              <a:solidFill>
                <a:schemeClr val="tx1"/>
              </a:solidFill>
              <a:latin typeface="Palace Script MT" pitchFamily="66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Scolastico Regionale per la </a:t>
            </a:r>
            <a:r>
              <a:rPr lang="it-IT" sz="20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Calabria</a:t>
            </a:r>
            <a:endParaRPr lang="it-IT" sz="20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it-IT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GENERALE</a:t>
            </a:r>
          </a:p>
        </p:txBody>
      </p:sp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576064" cy="52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mastrocola_scuola-elementare_350x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500438"/>
            <a:ext cx="3794075" cy="2374007"/>
          </a:xfrm>
          <a:prstGeom prst="rect">
            <a:avLst/>
          </a:prstGeom>
        </p:spPr>
      </p:pic>
      <p:pic>
        <p:nvPicPr>
          <p:cNvPr id="9" name="Immagine 41" descr="Logo IPSS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428604"/>
            <a:ext cx="1006150" cy="100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1857356" y="6072206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Calibri"/>
                <a:cs typeface="+mn-cs"/>
              </a:rPr>
              <a:t>CASTROLIBERO, 10 novembre 2017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idx="1"/>
          </p:nvPr>
        </p:nvSpPr>
        <p:spPr>
          <a:xfrm>
            <a:off x="4286250" y="571500"/>
            <a:ext cx="4614863" cy="60007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it-IT" dirty="0" smtClean="0">
                <a:solidFill>
                  <a:schemeClr val="tx2"/>
                </a:solidFill>
              </a:rPr>
              <a:t>La </a:t>
            </a:r>
            <a:r>
              <a:rPr lang="it-IT" b="1" dirty="0" smtClean="0">
                <a:solidFill>
                  <a:srgbClr val="FF0000"/>
                </a:solidFill>
              </a:rPr>
              <a:t>scuola secondaria di secondo grado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dirty="0" smtClean="0">
                <a:solidFill>
                  <a:schemeClr val="tx2"/>
                </a:solidFill>
              </a:rPr>
              <a:t>  Innovata “</a:t>
            </a:r>
            <a:r>
              <a:rPr lang="it-IT" dirty="0" err="1" smtClean="0">
                <a:solidFill>
                  <a:schemeClr val="tx2"/>
                </a:solidFill>
              </a:rPr>
              <a:t>ope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legis</a:t>
            </a:r>
            <a:r>
              <a:rPr lang="it-IT" dirty="0" smtClean="0">
                <a:solidFill>
                  <a:schemeClr val="tx2"/>
                </a:solidFill>
              </a:rPr>
              <a:t>” nell’ultimo decennio, stenta ad abbandonare modalità didattiche trasmissive che ostacolano i giovani nell’apertura alle sfide che propone la  società</a:t>
            </a:r>
          </a:p>
        </p:txBody>
      </p:sp>
      <p:sp>
        <p:nvSpPr>
          <p:cNvPr id="9219" name="CasellaDiTesto 4"/>
          <p:cNvSpPr txBox="1">
            <a:spLocks noChangeArrowheads="1"/>
          </p:cNvSpPr>
          <p:nvPr/>
        </p:nvSpPr>
        <p:spPr bwMode="auto">
          <a:xfrm>
            <a:off x="500063" y="85725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pic>
        <p:nvPicPr>
          <p:cNvPr id="9220" name="Segnaposto contenuto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42862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3519488" cy="3519487"/>
          </a:xfrm>
        </p:spPr>
      </p:pic>
      <p:pic>
        <p:nvPicPr>
          <p:cNvPr id="10243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284538"/>
            <a:ext cx="3716337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3584575" cy="3816350"/>
          </a:xfrm>
        </p:spPr>
      </p:pic>
      <p:pic>
        <p:nvPicPr>
          <p:cNvPr id="11267" name="Immagin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636838"/>
            <a:ext cx="41021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0" y="692696"/>
            <a:ext cx="7236296" cy="6048672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Alcune parole della</a:t>
            </a:r>
          </a:p>
          <a:p>
            <a:pPr algn="ctr"/>
            <a:r>
              <a:rPr lang="it-IT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NUOVA SCUOLA</a:t>
            </a:r>
          </a:p>
          <a:p>
            <a:pPr algn="just"/>
            <a:endParaRPr lang="it-IT" sz="2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it-IT" sz="28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Ambiti territoriali</a:t>
            </a:r>
          </a:p>
          <a:p>
            <a:pPr algn="just"/>
            <a:endParaRPr lang="it-IT" sz="28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algn="r"/>
            <a:r>
              <a:rPr lang="it-IT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Organico potenziato</a:t>
            </a:r>
          </a:p>
          <a:p>
            <a:pPr algn="r"/>
            <a:endParaRPr lang="it-IT" sz="2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it-IT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Formazione</a:t>
            </a:r>
            <a:r>
              <a:rPr lang="it-IT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just"/>
            <a:endParaRPr lang="it-IT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ESSERE DOCENTI …..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7" name="Immagine 6" descr="docente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9088" y="1916833"/>
            <a:ext cx="1728192" cy="194421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</a:rPr>
              <a:t>Alcune raccomandazioni….</a:t>
            </a: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it-IT" b="1" smtClean="0">
                <a:solidFill>
                  <a:srgbClr val="002060"/>
                </a:solidFill>
              </a:rPr>
              <a:t>Continuare a studiare....</a:t>
            </a:r>
          </a:p>
          <a:p>
            <a:pPr>
              <a:buFont typeface="Arial" charset="0"/>
              <a:buNone/>
            </a:pPr>
            <a:endParaRPr lang="it-IT" b="1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it-IT" b="1" smtClean="0">
                <a:solidFill>
                  <a:srgbClr val="002060"/>
                </a:solidFill>
              </a:rPr>
              <a:t>…. per raccogliere le sfide dell’educazione</a:t>
            </a:r>
          </a:p>
          <a:p>
            <a:pPr>
              <a:buFont typeface="Arial" charset="0"/>
              <a:buNone/>
            </a:pPr>
            <a:endParaRPr lang="it-IT" b="1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it-IT" b="1" smtClean="0">
                <a:solidFill>
                  <a:srgbClr val="002060"/>
                </a:solidFill>
              </a:rPr>
              <a:t>…. per insegnare il futuro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brri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851420"/>
            <a:ext cx="7215238" cy="5739394"/>
          </a:xfrm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contenuto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60007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it-IT" b="1" i="1" smtClean="0">
                <a:solidFill>
                  <a:srgbClr val="002060"/>
                </a:solidFill>
              </a:rPr>
              <a:t>“ La scuola non è un’azienda, un’istituzione, un servizio. E’ un luogo curato, un prolungamento dello spazio domestico, una zona bella e buona della città. Fa parte della vita (…). La città entra spesso nella scuola e i bambini vanno spesso nella città. La scuola non è il terminale territoriale di un ministero centrale. La scuola è del paese e della città, del quartiere e dei bambini, della comunità locale. E’ vicina. Parla lo stesso dialetto e condivide i problemi, le disgrazie, le infinite risorse del quartiere”</a:t>
            </a:r>
            <a:r>
              <a:rPr lang="it-IT" smtClean="0">
                <a:solidFill>
                  <a:srgbClr val="002060"/>
                </a:solidFill>
              </a:rPr>
              <a:t> (Gustavo Pietropolli Charmet)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contenuto 2"/>
          <p:cNvSpPr>
            <a:spLocks noGrp="1"/>
          </p:cNvSpPr>
          <p:nvPr>
            <p:ph idx="1"/>
          </p:nvPr>
        </p:nvSpPr>
        <p:spPr>
          <a:xfrm>
            <a:off x="500063" y="642938"/>
            <a:ext cx="8229600" cy="621506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it-IT" altLang="it-IT" b="1" i="1" smtClean="0">
                <a:solidFill>
                  <a:srgbClr val="002060"/>
                </a:solidFill>
              </a:rPr>
              <a:t>"Per la nostra gente, il volto della Repubblica è quello che si presenta nella vita di tutti i giorni: l’ospedale, il municipio, la scuola, il tribunale, il museo. Mi auguro che negli uffici pubblici e nelle istituzioni possano riflettersi, con fiducia, i volti degli italiani: il volto spensierato dei bambini, quello curioso dei ragazzi“</a:t>
            </a:r>
          </a:p>
          <a:p>
            <a:pPr marL="0" indent="0" algn="just" eaLnBrk="1" hangingPunct="1">
              <a:buFont typeface="Arial" charset="0"/>
              <a:buNone/>
            </a:pPr>
            <a:endParaRPr lang="it-IT" altLang="it-IT" b="1" i="1" smtClean="0">
              <a:solidFill>
                <a:srgbClr val="002060"/>
              </a:solidFill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it-IT" altLang="it-IT" b="1" i="1" smtClean="0">
                <a:solidFill>
                  <a:srgbClr val="002060"/>
                </a:solidFill>
              </a:rPr>
              <a:t>(Dal Discorso di insediamento  di Sergio Mattarella, Presidente della Repubblica Italiana, -3 febbraio 2015)</a:t>
            </a:r>
            <a:endParaRPr lang="it-IT" altLang="it-IT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3A331-EB72-46EF-B165-E199D18FA35B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93640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Quadro legislativo di riferimento del periodo di formazione e prova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179512" y="1340768"/>
            <a:ext cx="4859139" cy="20882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000" b="1" dirty="0" err="1" smtClean="0"/>
              <a:t>D.Lgs.vo</a:t>
            </a:r>
            <a:r>
              <a:rPr lang="it-IT" sz="2000" b="1" dirty="0" smtClean="0"/>
              <a:t> 297 /1994</a:t>
            </a:r>
            <a:r>
              <a:rPr lang="it-IT" sz="2000" dirty="0"/>
              <a:t>, recante: </a:t>
            </a:r>
            <a:endParaRPr lang="it-IT" sz="2000" dirty="0" smtClean="0"/>
          </a:p>
          <a:p>
            <a:r>
              <a:rPr lang="it-IT" sz="2000" dirty="0" smtClean="0"/>
              <a:t>“</a:t>
            </a:r>
            <a:r>
              <a:rPr lang="it-IT" sz="2000" i="1" dirty="0"/>
              <a:t>Approvazione </a:t>
            </a:r>
            <a:r>
              <a:rPr lang="it-IT" sz="2000" i="1" dirty="0" smtClean="0"/>
              <a:t> del T.U. </a:t>
            </a:r>
            <a:r>
              <a:rPr lang="it-IT" sz="2000" i="1" dirty="0"/>
              <a:t>delle disposizioni </a:t>
            </a:r>
            <a:endParaRPr lang="it-IT" sz="2000" i="1" dirty="0" smtClean="0"/>
          </a:p>
          <a:p>
            <a:r>
              <a:rPr lang="it-IT" sz="2000" i="1" dirty="0" smtClean="0"/>
              <a:t>legislative  vigenti </a:t>
            </a:r>
            <a:r>
              <a:rPr lang="it-IT" sz="2000" i="1" dirty="0"/>
              <a:t>in materia di istruzione, </a:t>
            </a:r>
            <a:endParaRPr lang="it-IT" sz="2000" i="1" dirty="0" smtClean="0"/>
          </a:p>
          <a:p>
            <a:r>
              <a:rPr lang="it-IT" sz="2000" i="1" dirty="0" smtClean="0"/>
              <a:t>relative </a:t>
            </a:r>
            <a:r>
              <a:rPr lang="it-IT" sz="2000" i="1" dirty="0"/>
              <a:t>alle scuole di </a:t>
            </a:r>
            <a:r>
              <a:rPr lang="it-IT" sz="2000" i="1" dirty="0" smtClean="0"/>
              <a:t>ogni ordine </a:t>
            </a:r>
            <a:r>
              <a:rPr lang="it-IT" sz="2000" i="1" dirty="0"/>
              <a:t>e </a:t>
            </a:r>
            <a:r>
              <a:rPr lang="it-IT" sz="2000" i="1" dirty="0" smtClean="0"/>
              <a:t>grado”   </a:t>
            </a:r>
          </a:p>
          <a:p>
            <a:r>
              <a:rPr lang="it-IT" sz="2000" i="1" dirty="0" smtClean="0"/>
              <a:t>artt.437-440</a:t>
            </a:r>
            <a:endParaRPr lang="it-IT" altLang="it-IT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5796136" y="1484784"/>
            <a:ext cx="3131840" cy="129614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Istituzione </a:t>
            </a:r>
            <a:endParaRPr lang="it-IT" altLang="it-IT" sz="20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corso </a:t>
            </a: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di formazione </a:t>
            </a:r>
          </a:p>
          <a:p>
            <a:pPr algn="ctr">
              <a:spcBef>
                <a:spcPct val="20000"/>
              </a:spcBef>
            </a:pP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per i docenti neoassunti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 rot="16200000">
            <a:off x="5217697" y="1703184"/>
            <a:ext cx="436801" cy="720079"/>
          </a:xfrm>
          <a:prstGeom prst="downArrow">
            <a:avLst>
              <a:gd name="adj1" fmla="val 50000"/>
              <a:gd name="adj2" fmla="val 2854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860032" y="3501008"/>
            <a:ext cx="4104456" cy="295232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it-IT" altLang="it-IT" sz="2000" b="1" dirty="0">
                <a:solidFill>
                  <a:schemeClr val="tx2"/>
                </a:solidFill>
                <a:cs typeface="Tahoma" pitchFamily="34" charset="0"/>
              </a:rPr>
              <a:t>Legge n. </a:t>
            </a: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107/2015 </a:t>
            </a:r>
          </a:p>
          <a:p>
            <a:pPr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(la cosiddetta “Buona Scuola”)</a:t>
            </a:r>
            <a:endParaRPr lang="it-IT" altLang="it-IT" sz="2000" b="1" dirty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“Riforma del sistema nazionale </a:t>
            </a: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di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istruzione e formazione  </a:t>
            </a:r>
            <a:endParaRPr lang="it-IT" altLang="it-IT" sz="2000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e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delega </a:t>
            </a: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per il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riordino </a:t>
            </a:r>
            <a:endParaRPr lang="it-IT" altLang="it-IT" sz="2000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delle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disposizioni </a:t>
            </a: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legislative </a:t>
            </a:r>
            <a:r>
              <a:rPr lang="it-IT" altLang="it-IT" sz="2000" dirty="0">
                <a:solidFill>
                  <a:schemeClr val="tx2"/>
                </a:solidFill>
                <a:cs typeface="Tahoma" pitchFamily="34" charset="0"/>
              </a:rPr>
              <a:t>vigenti” </a:t>
            </a: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 rot="16200000">
            <a:off x="4101572" y="3899428"/>
            <a:ext cx="436801" cy="1080120"/>
          </a:xfrm>
          <a:prstGeom prst="downArrow">
            <a:avLst>
              <a:gd name="adj1" fmla="val 50000"/>
              <a:gd name="adj2" fmla="val 2854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altLang="it-IT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9512" y="3933056"/>
            <a:ext cx="3672407" cy="1008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sz="2000" b="1" dirty="0" smtClean="0"/>
              <a:t>CCNL 2006-2009</a:t>
            </a:r>
            <a:endParaRPr lang="it-IT" altLang="it-IT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3A331-EB72-46EF-B165-E199D18FA35B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93640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Cosa prevede la Buona scuola per i neoassunti?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1520" y="1052736"/>
            <a:ext cx="8712968" cy="54006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Nei commi </a:t>
            </a:r>
            <a:r>
              <a:rPr lang="it-IT" altLang="it-IT" sz="2000" dirty="0" smtClean="0">
                <a:solidFill>
                  <a:srgbClr val="FF0000"/>
                </a:solidFill>
                <a:cs typeface="Tahoma" pitchFamily="34" charset="0"/>
              </a:rPr>
              <a:t>115-120 dell’articolo unico della L.13 luglio 2015 n.107 </a:t>
            </a: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ci sono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delle novità quali: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Stretta connessione fra periodo di prova e attività formative 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Il Dirigente Scolastico dovrà valutare il personale docente al periodo di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Prova;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Il Comitato di valutazione viene modificato nella sua composizione ( 3 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Docenti di cui 2 scelti da collegio e 1 da consiglio di istituto+tutor+DS che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lo presiede);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Ruolo docente tutor;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Definizione con un D.M. degli obiettivi di sviluppo professionale e di migliora</a:t>
            </a: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mento professionale e delle caratteristiche del percorso formativo.</a:t>
            </a:r>
          </a:p>
          <a:p>
            <a:pPr>
              <a:spcBef>
                <a:spcPct val="20000"/>
              </a:spcBef>
            </a:pPr>
            <a:endParaRPr lang="it-IT" altLang="it-IT" sz="2000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it-IT" altLang="it-IT" sz="2000" dirty="0">
              <a:solidFill>
                <a:schemeClr val="tx2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accoglienza.gif"/>
          <p:cNvPicPr>
            <a:picLocks noChangeAspect="1"/>
          </p:cNvPicPr>
          <p:nvPr/>
        </p:nvPicPr>
        <p:blipFill>
          <a:blip r:embed="rId2" cstate="print">
            <a:lum bright="16000"/>
          </a:blip>
          <a:stretch>
            <a:fillRect/>
          </a:stretch>
        </p:blipFill>
        <p:spPr>
          <a:xfrm>
            <a:off x="-131181" y="92384"/>
            <a:ext cx="5724128" cy="5958521"/>
          </a:xfrm>
          <a:prstGeom prst="rect">
            <a:avLst/>
          </a:prstGeom>
          <a:effectLst>
            <a:outerShdw blurRad="419100" dist="990600" dir="5400000" algn="ctr" rotWithShape="0">
              <a:schemeClr val="bg1">
                <a:alpha val="0"/>
              </a:scheme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07A57-ED7E-40FB-9D30-D9D58EE9D7C1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6856536" y="161256"/>
            <a:ext cx="1412631" cy="669674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DOCENTI</a:t>
            </a:r>
            <a:endParaRPr lang="it-IT" sz="7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NEOASSUNTI</a:t>
            </a:r>
            <a:endParaRPr lang="it-IT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42104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42918"/>
            <a:ext cx="9144000" cy="550072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endParaRPr lang="it-IT" sz="2000" dirty="0" smtClean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 smtClean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 smtClean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 smtClean="0">
              <a:cs typeface="Tahoma" pitchFamily="34" charset="0"/>
            </a:endParaRPr>
          </a:p>
          <a:p>
            <a:pPr algn="ctr">
              <a:spcBef>
                <a:spcPct val="20000"/>
              </a:spcBef>
            </a:pPr>
            <a:endParaRPr lang="it-IT" sz="2000" dirty="0" smtClean="0"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it-IT" altLang="it-IT" sz="2000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Bef>
                <a:spcPct val="20000"/>
              </a:spcBef>
              <a:defRPr/>
            </a:pPr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it-IT" altLang="it-IT" sz="20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it-IT" altLang="it-IT" sz="20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it-IT" altLang="it-IT" sz="20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it-IT" altLang="it-IT" sz="20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1)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Il </a:t>
            </a:r>
            <a:r>
              <a:rPr lang="it-IT" altLang="it-IT" sz="2000" b="1" i="1" dirty="0" smtClean="0">
                <a:solidFill>
                  <a:srgbClr val="FF0000"/>
                </a:solidFill>
                <a:cs typeface="Tahoma" pitchFamily="34" charset="0"/>
              </a:rPr>
              <a:t>D.M. 850 del 27 ottobre 2015 </a:t>
            </a:r>
          </a:p>
          <a:p>
            <a:pPr>
              <a:spcBef>
                <a:spcPct val="20000"/>
              </a:spcBef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Emanato ai sensi dell’articolo 1, comma 118 della legge 13 luglio 2015</a:t>
            </a:r>
          </a:p>
          <a:p>
            <a:pPr>
              <a:spcBef>
                <a:spcPct val="20000"/>
              </a:spcBef>
            </a:pPr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 2)articolo 1, comma 118, della legge 13 luglio 2015,n. 107, </a:t>
            </a:r>
          </a:p>
          <a:p>
            <a:pPr marL="457200" indent="-457200" algn="just">
              <a:spcBef>
                <a:spcPct val="20000"/>
              </a:spcBef>
              <a:defRPr/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recante “Obiettivi, Modalità di valutazione del grado 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di raggiungimento  degli stessi, Attività formative, Criteri per la 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valutazione del personale docente  ed educativo in periodo di 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formazione e di prova.</a:t>
            </a:r>
          </a:p>
          <a:p>
            <a:pPr algn="just">
              <a:spcBef>
                <a:spcPct val="20000"/>
              </a:spcBef>
              <a:defRPr/>
            </a:pPr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3)  </a:t>
            </a:r>
            <a:r>
              <a:rPr lang="it-IT" altLang="it-IT" sz="2000" b="1" i="1" dirty="0" smtClean="0">
                <a:solidFill>
                  <a:srgbClr val="FF0000"/>
                </a:solidFill>
                <a:cs typeface="Tahoma" pitchFamily="34" charset="0"/>
              </a:rPr>
              <a:t>C.M. 36167 del 5 novembre 2015 </a:t>
            </a:r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recante: </a:t>
            </a:r>
          </a:p>
          <a:p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“Periodo di formazione  e di prova per i docenti neoassunti. </a:t>
            </a:r>
          </a:p>
          <a:p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Primi orientamenti” </a:t>
            </a:r>
          </a:p>
          <a:p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r>
              <a:rPr lang="it-IT" altLang="it-IT" sz="2000" b="1" i="1" dirty="0" smtClean="0">
                <a:solidFill>
                  <a:schemeClr val="tx2"/>
                </a:solidFill>
                <a:cs typeface="Tahoma" pitchFamily="34" charset="0"/>
              </a:rPr>
              <a:t>4) </a:t>
            </a:r>
            <a:r>
              <a:rPr lang="it-IT" altLang="it-IT" sz="2000" b="1" i="1" dirty="0" smtClean="0">
                <a:solidFill>
                  <a:srgbClr val="FF0000"/>
                </a:solidFill>
                <a:cs typeface="Tahoma" pitchFamily="34" charset="0"/>
              </a:rPr>
              <a:t>NOTA MIUR 33989/17</a:t>
            </a:r>
          </a:p>
          <a:p>
            <a:endParaRPr lang="it-IT" altLang="it-IT" sz="2000" b="1" i="1" dirty="0" smtClean="0">
              <a:solidFill>
                <a:schemeClr val="tx2"/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endParaRPr lang="it-IT" sz="2000" b="1" i="1" dirty="0" smtClean="0">
              <a:solidFill>
                <a:schemeClr val="tx2">
                  <a:lumMod val="75000"/>
                </a:schemeClr>
              </a:solidFill>
              <a:cs typeface="Tahoma" pitchFamily="34" charset="0"/>
            </a:endParaRPr>
          </a:p>
          <a:p>
            <a:pPr>
              <a:spcBef>
                <a:spcPct val="20000"/>
              </a:spcBef>
            </a:pPr>
            <a:r>
              <a:rPr lang="it-IT" altLang="it-IT" sz="2000" dirty="0" smtClean="0">
                <a:solidFill>
                  <a:schemeClr val="tx2"/>
                </a:solidFill>
                <a:cs typeface="Tahoma" pitchFamily="34" charset="0"/>
              </a:rPr>
              <a:t> </a:t>
            </a:r>
            <a:endParaRPr lang="it-IT" altLang="it-IT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-285776"/>
            <a:ext cx="9144000" cy="93640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Disposizioni attuative ed esplicative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357158" y="428604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NOVITA’ INTRODOTTE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 DALLA NOTA N. 33989 DEL 2 AGOSTO 2017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20" y="1857364"/>
            <a:ext cx="84296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00FF"/>
                </a:solidFill>
              </a:rPr>
              <a:t> Il </a:t>
            </a:r>
            <a:r>
              <a:rPr lang="it-IT" sz="2800" b="1" dirty="0" smtClean="0">
                <a:solidFill>
                  <a:srgbClr val="0000FF"/>
                </a:solidFill>
              </a:rPr>
              <a:t>tema dello sviluppo sostenibile su cui deve essere incentrato uno dei laboratori formativi </a:t>
            </a:r>
            <a:r>
              <a:rPr lang="it-IT" sz="2800" b="1" dirty="0" smtClean="0">
                <a:solidFill>
                  <a:srgbClr val="0000FF"/>
                </a:solidFill>
              </a:rPr>
              <a:t>previsti</a:t>
            </a:r>
            <a:endParaRPr lang="it-IT" sz="2800" b="1" dirty="0" smtClean="0">
              <a:solidFill>
                <a:srgbClr val="0000FF"/>
              </a:solidFill>
            </a:endParaRP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143108" y="3500438"/>
            <a:ext cx="6357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FF"/>
                </a:solidFill>
              </a:rPr>
              <a:t>la possibilità di visite dei neo assunti presso scuole innovative, </a:t>
            </a:r>
            <a:endParaRPr lang="it-IT" sz="2000" b="1" dirty="0" smtClean="0">
              <a:solidFill>
                <a:srgbClr val="FF00FF"/>
              </a:solidFill>
            </a:endParaRPr>
          </a:p>
          <a:p>
            <a:pPr algn="ctr"/>
            <a:r>
              <a:rPr lang="it-IT" sz="2000" b="1" dirty="0" smtClean="0">
                <a:solidFill>
                  <a:srgbClr val="FF00FF"/>
                </a:solidFill>
              </a:rPr>
              <a:t>svolgendo </a:t>
            </a:r>
            <a:r>
              <a:rPr lang="it-IT" sz="2000" b="1" dirty="0" smtClean="0">
                <a:solidFill>
                  <a:srgbClr val="FF00FF"/>
                </a:solidFill>
              </a:rPr>
              <a:t>al massimo 12 ore, articolate in due visite da 6 ore ciascuna</a:t>
            </a:r>
            <a:endParaRPr lang="it-IT" sz="2000" b="1" dirty="0">
              <a:solidFill>
                <a:srgbClr val="FF00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7158" y="5572140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>
                <a:hlinkClick r:id="rId2"/>
              </a:rPr>
              <a:t>https://</a:t>
            </a:r>
            <a:r>
              <a:rPr lang="it-IT" sz="1200" smtClean="0">
                <a:hlinkClick r:id="rId2"/>
              </a:rPr>
              <a:t>www.orizzontescuola.it/anno-prova-neoassunti-visite-scuole-innovative-durata-articolazione-attivita-svolgere</a:t>
            </a:r>
            <a:r>
              <a:rPr lang="it-IT" sz="1200" smtClean="0">
                <a:hlinkClick r:id="rId2"/>
              </a:rPr>
              <a:t>/</a:t>
            </a:r>
            <a:endParaRPr lang="it-IT" sz="1200" smtClean="0"/>
          </a:p>
          <a:p>
            <a:endParaRPr lang="it-IT" sz="1200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908720"/>
            <a:ext cx="9144000" cy="136815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Periodo di formazione e prova unico e inscindibile: </a:t>
            </a:r>
          </a:p>
          <a:p>
            <a:pPr algn="just">
              <a:spcBef>
                <a:spcPct val="20000"/>
              </a:spcBef>
            </a:pPr>
            <a:r>
              <a:rPr lang="it-IT" altLang="it-IT" sz="2000" b="1" dirty="0" smtClean="0">
                <a:solidFill>
                  <a:schemeClr val="tx2"/>
                </a:solidFill>
                <a:cs typeface="Tahoma" pitchFamily="34" charset="0"/>
              </a:rPr>
              <a:t>sia il servizio, sia la formazione concorrono </a:t>
            </a:r>
            <a:r>
              <a:rPr lang="it-IT" sz="2000" dirty="0"/>
              <a:t>a determinare </a:t>
            </a:r>
            <a:endParaRPr lang="it-IT" sz="2000" dirty="0" smtClean="0"/>
          </a:p>
          <a:p>
            <a:pPr algn="just">
              <a:spcBef>
                <a:spcPct val="20000"/>
              </a:spcBef>
            </a:pPr>
            <a:r>
              <a:rPr lang="it-IT" sz="2000" dirty="0" smtClean="0"/>
              <a:t>la </a:t>
            </a:r>
            <a:r>
              <a:rPr lang="it-IT" sz="2000" dirty="0"/>
              <a:t>conferma o meno </a:t>
            </a:r>
            <a:r>
              <a:rPr lang="it-IT" sz="2000" dirty="0" smtClean="0"/>
              <a:t>nei </a:t>
            </a:r>
            <a:r>
              <a:rPr lang="it-IT" sz="2000" dirty="0"/>
              <a:t>ruoli a tempo indeterminato.</a:t>
            </a:r>
            <a:endParaRPr lang="it-IT" altLang="it-IT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Il DM 850/2015 rispetto al passato, introduce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502024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Durata e servizi utili ai fini del periodo di formazione e di prova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3645024"/>
            <a:ext cx="9144000" cy="147732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just"/>
            <a:r>
              <a:rPr lang="it-IT" altLang="it-IT" dirty="0" smtClean="0"/>
              <a:t>Il superamento del periodo di formazione e prova è subordinato allo svolgimento di servizio effettivamente prestato per almeno </a:t>
            </a:r>
          </a:p>
          <a:p>
            <a:pPr algn="just"/>
            <a:r>
              <a:rPr lang="it-IT" altLang="it-IT" b="1" dirty="0" smtClean="0"/>
              <a:t>180 giorni </a:t>
            </a:r>
            <a:r>
              <a:rPr lang="it-IT" altLang="it-IT" dirty="0" smtClean="0"/>
              <a:t>nel corso dell’anno scolastico, di cui almeno </a:t>
            </a:r>
            <a:r>
              <a:rPr lang="it-IT" altLang="it-IT" b="1" dirty="0" smtClean="0"/>
              <a:t>120 per le attività didattiche</a:t>
            </a:r>
            <a:r>
              <a:rPr lang="it-IT" altLang="it-IT" sz="1400" b="1" dirty="0" smtClean="0"/>
              <a:t>.</a:t>
            </a:r>
          </a:p>
          <a:p>
            <a:pPr algn="just">
              <a:buFont typeface="Arial" charset="0"/>
              <a:buNone/>
            </a:pPr>
            <a:r>
              <a:rPr lang="it-IT" altLang="it-IT" b="1" dirty="0" smtClean="0"/>
              <a:t>       </a:t>
            </a:r>
            <a:r>
              <a:rPr lang="it-IT" altLang="it-IT" sz="1400" dirty="0" smtClean="0"/>
              <a:t>(art. 3 D.M. 850/2015)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contenuto 2"/>
          <p:cNvSpPr>
            <a:spLocks noGrp="1"/>
          </p:cNvSpPr>
          <p:nvPr>
            <p:ph idx="1"/>
          </p:nvPr>
        </p:nvSpPr>
        <p:spPr>
          <a:xfrm>
            <a:off x="179512" y="260648"/>
            <a:ext cx="6984776" cy="5256584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>
              <a:buFont typeface="Arial" charset="0"/>
              <a:buNone/>
            </a:pPr>
            <a:r>
              <a:rPr lang="it-IT" altLang="it-IT" sz="2400" dirty="0" smtClean="0"/>
              <a:t>Nei </a:t>
            </a:r>
            <a:r>
              <a:rPr lang="it-IT" altLang="it-IT" sz="2400" b="1" dirty="0" smtClean="0"/>
              <a:t>180 giorni </a:t>
            </a:r>
            <a:r>
              <a:rPr lang="it-IT" altLang="it-IT" sz="2400" b="1" dirty="0" smtClean="0">
                <a:solidFill>
                  <a:srgbClr val="3333CC"/>
                </a:solidFill>
              </a:rPr>
              <a:t>vanno considerati</a:t>
            </a:r>
            <a:r>
              <a:rPr lang="it-IT" altLang="it-IT" sz="2400" dirty="0" smtClean="0"/>
              <a:t>: </a:t>
            </a:r>
          </a:p>
          <a:p>
            <a:r>
              <a:rPr lang="it-IT" altLang="it-IT" sz="2400" dirty="0" smtClean="0"/>
              <a:t>     </a:t>
            </a:r>
            <a:r>
              <a:rPr lang="it-IT" altLang="it-IT" sz="2400" b="1" dirty="0" smtClean="0"/>
              <a:t>le attività connesse al servizio scolastico, </a:t>
            </a:r>
          </a:p>
          <a:p>
            <a:r>
              <a:rPr lang="it-IT" altLang="it-IT" sz="2400" b="1" dirty="0" smtClean="0"/>
              <a:t>     i periodi di sospensione delle lezioni e delle attività didattiche, </a:t>
            </a:r>
          </a:p>
          <a:p>
            <a:r>
              <a:rPr lang="it-IT" altLang="it-IT" sz="2400" b="1" dirty="0" smtClean="0"/>
              <a:t>     gli esami, gli scrutini ed ogni altro impegno di servizio, </a:t>
            </a:r>
          </a:p>
          <a:p>
            <a:r>
              <a:rPr lang="it-IT" altLang="it-IT" sz="2400" b="1" dirty="0" smtClean="0"/>
              <a:t>     il primo mese del periodo di astensione obbligatoria dal servizio per gravidanza</a:t>
            </a:r>
            <a:r>
              <a:rPr lang="it-IT" altLang="it-IT" sz="2400" dirty="0" smtClean="0"/>
              <a:t>.</a:t>
            </a:r>
          </a:p>
          <a:p>
            <a:pPr>
              <a:buFont typeface="Arial" charset="0"/>
              <a:buNone/>
            </a:pPr>
            <a:endParaRPr lang="it-IT" altLang="it-IT" sz="2400" dirty="0" smtClean="0"/>
          </a:p>
          <a:p>
            <a:pPr>
              <a:buFont typeface="Arial" charset="0"/>
              <a:buNone/>
            </a:pPr>
            <a:r>
              <a:rPr lang="it-IT" altLang="it-IT" sz="2400" dirty="0" smtClean="0"/>
              <a:t>Nei </a:t>
            </a:r>
            <a:r>
              <a:rPr lang="it-IT" altLang="it-IT" sz="2400" b="1" dirty="0" smtClean="0"/>
              <a:t>180 giorni </a:t>
            </a:r>
            <a:r>
              <a:rPr lang="it-IT" altLang="it-IT" sz="2400" b="1" dirty="0" smtClean="0">
                <a:solidFill>
                  <a:srgbClr val="0000FF"/>
                </a:solidFill>
              </a:rPr>
              <a:t>NON vanno considerati </a:t>
            </a:r>
            <a:r>
              <a:rPr lang="it-IT" altLang="it-IT" sz="2400" dirty="0" smtClean="0"/>
              <a:t>i giorni: </a:t>
            </a:r>
          </a:p>
          <a:p>
            <a:pPr>
              <a:buFont typeface="Arial" charset="0"/>
              <a:buNone/>
            </a:pPr>
            <a:r>
              <a:rPr lang="it-IT" altLang="it-IT" sz="2400" dirty="0" smtClean="0"/>
              <a:t>     di congedo ordinario e straordinario</a:t>
            </a:r>
          </a:p>
          <a:p>
            <a:pPr>
              <a:buFont typeface="Arial" charset="0"/>
              <a:buNone/>
            </a:pPr>
            <a:r>
              <a:rPr lang="it-IT" altLang="it-IT" sz="2400" dirty="0" smtClean="0"/>
              <a:t>     di aspettativa a qualunque titolo.</a:t>
            </a:r>
          </a:p>
          <a:p>
            <a:pPr>
              <a:buFont typeface="Arial" charset="0"/>
              <a:buNone/>
            </a:pPr>
            <a:endParaRPr lang="it-IT" altLang="it-IT" sz="2400" dirty="0" smtClean="0"/>
          </a:p>
          <a:p>
            <a:endParaRPr lang="it-IT" altLang="it-IT" sz="2400" dirty="0" smtClean="0"/>
          </a:p>
        </p:txBody>
      </p:sp>
      <p:sp>
        <p:nvSpPr>
          <p:cNvPr id="9" name="Freccia a destra 8"/>
          <p:cNvSpPr/>
          <p:nvPr/>
        </p:nvSpPr>
        <p:spPr>
          <a:xfrm>
            <a:off x="179512" y="4437112"/>
            <a:ext cx="358775" cy="360363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179512" y="4941168"/>
            <a:ext cx="358775" cy="360362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12" name="Immagine 11" descr="temp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3675" y="0"/>
            <a:ext cx="2600325" cy="17621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3" y="260648"/>
            <a:ext cx="7488831" cy="230425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sz="2000" dirty="0">
                <a:latin typeface="Tahoma" pitchFamily="34" charset="0"/>
                <a:cs typeface="Tahoma" pitchFamily="34" charset="0"/>
              </a:rPr>
              <a:t>Nei </a:t>
            </a:r>
            <a:r>
              <a:rPr lang="it-IT" sz="2000" b="1" dirty="0">
                <a:latin typeface="Tahoma" pitchFamily="34" charset="0"/>
                <a:cs typeface="Tahoma" pitchFamily="34" charset="0"/>
              </a:rPr>
              <a:t>120 giorni 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di attività didattica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vanno compresi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: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i giorni effettivi di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insegnamento;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2000" dirty="0" smtClean="0">
                <a:latin typeface="Tahoma" pitchFamily="34" charset="0"/>
                <a:cs typeface="Tahoma" pitchFamily="34" charset="0"/>
              </a:rPr>
              <a:t>    i giorni impiegati presso la sede di servizio per ogni altra attività preordinata al migliore svolgimento dell’azione didattica, ivi comprese la valutazione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la progettazione</a:t>
            </a:r>
            <a:r>
              <a:rPr lang="it-IT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it-IT" sz="2000" dirty="0" smtClean="0">
                <a:latin typeface="Tahoma" pitchFamily="34" charset="0"/>
                <a:cs typeface="Tahoma" pitchFamily="34" charset="0"/>
              </a:rPr>
              <a:t>la formazione, le attività collegiali.</a:t>
            </a:r>
            <a:endParaRPr lang="it-IT" sz="2000" dirty="0">
              <a:latin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it-IT" sz="2400" dirty="0"/>
          </a:p>
        </p:txBody>
      </p:sp>
      <p:sp>
        <p:nvSpPr>
          <p:cNvPr id="4" name="Freccia a destra 3"/>
          <p:cNvSpPr/>
          <p:nvPr/>
        </p:nvSpPr>
        <p:spPr>
          <a:xfrm>
            <a:off x="467544" y="692696"/>
            <a:ext cx="360362" cy="36036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467544" y="1196752"/>
            <a:ext cx="360362" cy="360363"/>
          </a:xfrm>
          <a:prstGeom prst="righ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  <p:pic>
        <p:nvPicPr>
          <p:cNvPr id="7" name="Immagine 6" descr="temp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852936"/>
            <a:ext cx="2809875" cy="162877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39552" y="458112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Con riferimento ai docenti neoassunti in servizio con prestazione o </a:t>
            </a:r>
            <a:r>
              <a:rPr lang="it-IT" sz="2000" b="1" dirty="0" smtClean="0"/>
              <a:t>orario inferiore su cattedra o posto (part </a:t>
            </a:r>
            <a:r>
              <a:rPr lang="it-IT" sz="2000" b="1" dirty="0" err="1" smtClean="0"/>
              <a:t>time</a:t>
            </a:r>
            <a:r>
              <a:rPr lang="it-IT" sz="2000" b="1" dirty="0" smtClean="0"/>
              <a:t>), </a:t>
            </a:r>
            <a:r>
              <a:rPr lang="it-IT" sz="2000" dirty="0" smtClean="0"/>
              <a:t>il punto 2 della c.m. precisa che i 180 giorni di  servizio e i 120 giorni di attività didattica sono </a:t>
            </a:r>
            <a:r>
              <a:rPr lang="it-IT" sz="2000" b="1" dirty="0" smtClean="0"/>
              <a:t>proporzionalmente ridotti</a:t>
            </a:r>
            <a:r>
              <a:rPr lang="it-IT" sz="2000" dirty="0" smtClean="0"/>
              <a:t>, fermo restando  l'obbligo relativo alla frequenza, per intero, delle 50 ore di formazione previste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dirty="0"/>
              <a:t>Il periodo di prova e di formazione dei docenti </a:t>
            </a:r>
            <a:r>
              <a:rPr lang="it-IT" dirty="0" smtClean="0"/>
              <a:t>neo </a:t>
            </a:r>
            <a:r>
              <a:rPr lang="it-IT" dirty="0"/>
              <a:t>assunti ha l’obiettivo di </a:t>
            </a:r>
            <a:r>
              <a:rPr lang="it-IT" dirty="0" smtClean="0"/>
              <a:t>verificare</a:t>
            </a:r>
            <a:r>
              <a:rPr lang="it-IT" dirty="0"/>
              <a:t>: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rgbClr val="0000FF"/>
                </a:solidFill>
              </a:rPr>
              <a:t>corretto possesso ed esercizio delle </a:t>
            </a:r>
            <a:r>
              <a:rPr lang="it-IT" b="1" dirty="0">
                <a:solidFill>
                  <a:srgbClr val="0000FF"/>
                </a:solidFill>
              </a:rPr>
              <a:t>competenze culturali, disciplinari, didattiche </a:t>
            </a:r>
            <a:r>
              <a:rPr lang="it-IT" b="1" dirty="0" smtClean="0">
                <a:solidFill>
                  <a:srgbClr val="0000FF"/>
                </a:solidFill>
              </a:rPr>
              <a:t>e metodologiche </a:t>
            </a:r>
            <a:r>
              <a:rPr lang="it-IT" dirty="0" smtClean="0"/>
              <a:t>con riferimento ai nuclei fondanti dei saperi, ai traguardi di competenza e agli obiettivi di apprendimento previsti dagli ordinamenti vigenti;</a:t>
            </a:r>
            <a:endParaRPr lang="it-IT" dirty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il </a:t>
            </a:r>
            <a:r>
              <a:rPr lang="it-IT" b="1" dirty="0" smtClean="0">
                <a:solidFill>
                  <a:srgbClr val="3366FF"/>
                </a:solidFill>
              </a:rPr>
              <a:t>corretto possesso ed esercizio delle </a:t>
            </a:r>
            <a:r>
              <a:rPr lang="it-IT" b="1" dirty="0">
                <a:solidFill>
                  <a:srgbClr val="3366FF"/>
                </a:solidFill>
              </a:rPr>
              <a:t>competenze relazionali, organizzative e </a:t>
            </a:r>
            <a:r>
              <a:rPr lang="it-IT" b="1" dirty="0" smtClean="0">
                <a:solidFill>
                  <a:srgbClr val="3366FF"/>
                </a:solidFill>
              </a:rPr>
              <a:t>gestionali</a:t>
            </a:r>
            <a:r>
              <a:rPr lang="it-IT" dirty="0" smtClean="0"/>
              <a:t>; </a:t>
            </a:r>
            <a:endParaRPr lang="it-IT" dirty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l’</a:t>
            </a:r>
            <a:r>
              <a:rPr lang="it-IT" b="1" dirty="0" smtClean="0">
                <a:solidFill>
                  <a:srgbClr val="0033CC"/>
                </a:solidFill>
              </a:rPr>
              <a:t>osservanza dei doveri connessi con lo status </a:t>
            </a:r>
            <a:r>
              <a:rPr lang="it-IT" b="1" dirty="0">
                <a:solidFill>
                  <a:srgbClr val="0033CC"/>
                </a:solidFill>
              </a:rPr>
              <a:t>di dipendente pubblico </a:t>
            </a:r>
            <a:r>
              <a:rPr lang="it-IT" dirty="0"/>
              <a:t>e inerenti la funzione docente; </a:t>
            </a:r>
            <a:endParaRPr lang="it-IT" dirty="0" smtClean="0"/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dirty="0" smtClean="0"/>
              <a:t>la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partecipazione alle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attività formative 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il raggiungimento degli 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obiettivi </a:t>
            </a:r>
            <a:r>
              <a:rPr lang="it-IT" dirty="0" smtClean="0"/>
              <a:t> dalle stesse previsti.</a:t>
            </a:r>
            <a:endParaRPr lang="it-IT" dirty="0"/>
          </a:p>
          <a:p>
            <a:pPr algn="just">
              <a:buFont typeface="Arial" pitchFamily="34" charset="0"/>
              <a:buChar char="•"/>
              <a:defRPr/>
            </a:pPr>
            <a:endParaRPr lang="it-IT" dirty="0"/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Criteri per la valutazione del docente in periodo di formazione e di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prova </a:t>
            </a:r>
            <a:r>
              <a:rPr lang="it-I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art.4</a:t>
            </a:r>
            <a:endParaRPr lang="it-IT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107950" y="227647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107950" y="3860800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07950" y="458152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107950" y="5229225"/>
            <a:ext cx="360363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616847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it-IT" dirty="0"/>
              <a:t>Per </a:t>
            </a:r>
            <a:r>
              <a:rPr lang="it-IT" dirty="0" smtClean="0"/>
              <a:t>dette finalità </a:t>
            </a:r>
            <a:r>
              <a:rPr lang="it-IT" dirty="0"/>
              <a:t>il </a:t>
            </a:r>
            <a:r>
              <a:rPr lang="it-IT" dirty="0" smtClean="0"/>
              <a:t>Dirigente </a:t>
            </a:r>
            <a:r>
              <a:rPr lang="it-IT" dirty="0"/>
              <a:t>S</a:t>
            </a:r>
            <a:r>
              <a:rPr lang="it-IT" dirty="0" smtClean="0"/>
              <a:t>colastico </a:t>
            </a:r>
            <a:r>
              <a:rPr lang="it-IT" dirty="0"/>
              <a:t>mette a disposizione del docente: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dirty="0" smtClean="0"/>
              <a:t>• </a:t>
            </a:r>
            <a:r>
              <a:rPr lang="it-IT" dirty="0"/>
              <a:t>il </a:t>
            </a:r>
            <a:r>
              <a:rPr lang="it-IT" dirty="0" smtClean="0"/>
              <a:t>Piano dell’Offerta Formativa</a:t>
            </a:r>
            <a:r>
              <a:rPr lang="it-IT" dirty="0"/>
              <a:t>, </a:t>
            </a:r>
          </a:p>
          <a:p>
            <a:pPr>
              <a:buFont typeface="Arial" pitchFamily="34" charset="0"/>
              <a:buNone/>
              <a:defRPr/>
            </a:pPr>
            <a:r>
              <a:rPr lang="it-IT" dirty="0"/>
              <a:t>• la documentazione tecnico-didattica delle classi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dirty="0" smtClean="0"/>
              <a:t>   di </a:t>
            </a:r>
            <a:r>
              <a:rPr lang="it-IT" dirty="0"/>
              <a:t>pertinenza del docente neo immesso in </a:t>
            </a:r>
            <a:r>
              <a:rPr lang="it-IT" dirty="0" smtClean="0"/>
              <a:t>ruolo.</a:t>
            </a:r>
          </a:p>
          <a:p>
            <a:pPr>
              <a:buFont typeface="Arial" pitchFamily="34" charset="0"/>
              <a:buNone/>
              <a:defRPr/>
            </a:pPr>
            <a:endParaRPr lang="it-IT" dirty="0" smtClean="0"/>
          </a:p>
          <a:p>
            <a:pPr algn="ctr">
              <a:buFont typeface="Arial" pitchFamily="34" charset="0"/>
              <a:buNone/>
              <a:defRPr/>
            </a:pPr>
            <a:r>
              <a:rPr lang="it-IT" dirty="0" smtClean="0"/>
              <a:t>PREDISPOSIZIONE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it-IT" dirty="0" smtClean="0"/>
              <a:t>                 PROGRAMMAZIONE ANNUALE</a:t>
            </a:r>
          </a:p>
          <a:p>
            <a:pPr algn="ctr">
              <a:buFont typeface="Arial" pitchFamily="34" charset="0"/>
              <a:buNone/>
              <a:defRPr/>
            </a:pPr>
            <a:endParaRPr lang="it-IT" dirty="0"/>
          </a:p>
          <a:p>
            <a:pPr>
              <a:defRPr/>
            </a:pPr>
            <a:r>
              <a:rPr lang="it-IT" dirty="0" smtClean="0"/>
              <a:t> </a:t>
            </a:r>
            <a:r>
              <a:rPr lang="it-IT" dirty="0"/>
              <a:t>sugli </a:t>
            </a:r>
            <a:r>
              <a:rPr lang="it-IT" b="1" dirty="0">
                <a:solidFill>
                  <a:srgbClr val="0033CC"/>
                </a:solidFill>
              </a:rPr>
              <a:t>esiti </a:t>
            </a:r>
            <a:r>
              <a:rPr lang="it-IT" b="1" dirty="0" smtClean="0">
                <a:solidFill>
                  <a:srgbClr val="0033CC"/>
                </a:solidFill>
              </a:rPr>
              <a:t>di apprendimento </a:t>
            </a:r>
            <a:r>
              <a:rPr lang="it-IT" dirty="0"/>
              <a:t>attesi,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sulle </a:t>
            </a:r>
            <a:r>
              <a:rPr lang="it-IT" b="1" dirty="0">
                <a:solidFill>
                  <a:srgbClr val="0033CC"/>
                </a:solidFill>
              </a:rPr>
              <a:t>metodologie didattiche </a:t>
            </a:r>
            <a:r>
              <a:rPr lang="it-IT" dirty="0"/>
              <a:t>da utilizzare,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sulle </a:t>
            </a:r>
            <a:r>
              <a:rPr lang="it-IT" b="1" dirty="0">
                <a:solidFill>
                  <a:srgbClr val="0033CC"/>
                </a:solidFill>
              </a:rPr>
              <a:t>strategie inclusive </a:t>
            </a:r>
            <a:r>
              <a:rPr lang="it-IT" dirty="0"/>
              <a:t>per gli alunni BES e per le eccellenze,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sugli </a:t>
            </a:r>
            <a:r>
              <a:rPr lang="it-IT" b="1" dirty="0">
                <a:solidFill>
                  <a:srgbClr val="0033CC"/>
                </a:solidFill>
              </a:rPr>
              <a:t>strumenti e sui criteri di valutazione </a:t>
            </a:r>
            <a:r>
              <a:rPr lang="it-IT" dirty="0"/>
              <a:t>degli alunni. </a:t>
            </a:r>
            <a:endParaRPr lang="it-IT" dirty="0" smtClean="0"/>
          </a:p>
          <a:p>
            <a:pPr>
              <a:buFont typeface="Arial" pitchFamily="34" charset="0"/>
              <a:buNone/>
              <a:defRPr/>
            </a:pPr>
            <a:r>
              <a:rPr lang="it-IT" altLang="it-IT" sz="4000" b="1" dirty="0" smtClean="0"/>
              <a:t> </a:t>
            </a:r>
            <a:r>
              <a:rPr lang="it-IT" altLang="it-IT" sz="1800" dirty="0" smtClean="0"/>
              <a:t>(art. 4 D.M. 850/2015)</a:t>
            </a:r>
            <a:endParaRPr lang="it-IT" sz="1800" dirty="0"/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27384"/>
            <a:ext cx="9180512" cy="1008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a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</a:t>
            </a:r>
            <a:r>
              <a:rPr lang="it-IT" sz="3200" b="1" dirty="0" smtClean="0">
                <a:solidFill>
                  <a:srgbClr val="0000FF"/>
                </a:solidFill>
              </a:rPr>
              <a:t> </a:t>
            </a:r>
            <a:r>
              <a:rPr lang="it-IT" sz="1400" b="1" dirty="0" smtClean="0">
                <a:solidFill>
                  <a:srgbClr val="0000FF"/>
                </a:solidFill>
              </a:rPr>
              <a:t>corretto possesso ed esercizio delle competenze culturali, disciplinari, didattiche e metodologiche </a:t>
            </a:r>
            <a:endParaRPr lang="it-IT" sz="1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pic>
        <p:nvPicPr>
          <p:cNvPr id="9" name="Immagine 8" descr="programma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24944"/>
            <a:ext cx="1826553" cy="1368152"/>
          </a:xfrm>
          <a:prstGeom prst="rect">
            <a:avLst/>
          </a:prstGeom>
        </p:spPr>
      </p:pic>
      <p:sp>
        <p:nvSpPr>
          <p:cNvPr id="12" name="Freccia in giù 11"/>
          <p:cNvSpPr/>
          <p:nvPr/>
        </p:nvSpPr>
        <p:spPr>
          <a:xfrm>
            <a:off x="4644008" y="2852936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7715250" cy="3992563"/>
          </a:xfrm>
        </p:spPr>
        <p:txBody>
          <a:bodyPr>
            <a:normAutofit fontScale="92500"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it-IT" sz="3000" dirty="0" smtClean="0"/>
              <a:t>Ai fini della verifica del criterio b) sono valutate </a:t>
            </a:r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l’</a:t>
            </a:r>
            <a:r>
              <a:rPr lang="it-IT" sz="3000" b="1" dirty="0" smtClean="0">
                <a:solidFill>
                  <a:srgbClr val="0033CC"/>
                </a:solidFill>
              </a:rPr>
              <a:t>attitudine </a:t>
            </a:r>
            <a:r>
              <a:rPr lang="it-IT" sz="3000" b="1" dirty="0">
                <a:solidFill>
                  <a:srgbClr val="0033CC"/>
                </a:solidFill>
              </a:rPr>
              <a:t>collaborativa del </a:t>
            </a:r>
            <a:r>
              <a:rPr lang="it-IT" sz="3000" b="1" dirty="0" smtClean="0">
                <a:solidFill>
                  <a:srgbClr val="0033CC"/>
                </a:solidFill>
              </a:rPr>
              <a:t>docente</a:t>
            </a:r>
            <a:r>
              <a:rPr lang="it-IT" sz="3000" dirty="0" smtClean="0"/>
              <a:t> </a:t>
            </a:r>
            <a:r>
              <a:rPr lang="it-IT" sz="3000" dirty="0"/>
              <a:t>nei contesti didattici, progettuali, </a:t>
            </a:r>
            <a:r>
              <a:rPr lang="it-IT" sz="3000" dirty="0" smtClean="0"/>
              <a:t>collegiali,con </a:t>
            </a:r>
            <a:r>
              <a:rPr lang="it-IT" sz="3000" dirty="0"/>
              <a:t>le famiglie e con il personale </a:t>
            </a:r>
            <a:r>
              <a:rPr lang="it-IT" sz="3000" dirty="0" smtClean="0"/>
              <a:t>scolastico; </a:t>
            </a:r>
            <a:endParaRPr lang="it-IT" sz="3000" dirty="0"/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la </a:t>
            </a:r>
            <a:r>
              <a:rPr lang="it-IT" sz="3000" b="1" dirty="0">
                <a:solidFill>
                  <a:srgbClr val="0033CC"/>
                </a:solidFill>
              </a:rPr>
              <a:t>capacità di affrontare situazioni relazionali </a:t>
            </a:r>
            <a:r>
              <a:rPr lang="it-IT" sz="3000" dirty="0"/>
              <a:t>complesse e dinamiche </a:t>
            </a:r>
            <a:r>
              <a:rPr lang="it-IT" sz="3000" dirty="0" smtClean="0"/>
              <a:t>interculturali; </a:t>
            </a:r>
            <a:endParaRPr lang="it-IT" sz="3000" dirty="0"/>
          </a:p>
          <a:p>
            <a:pPr algn="just">
              <a:buFont typeface="Arial" pitchFamily="34" charset="0"/>
              <a:buNone/>
              <a:defRPr/>
            </a:pPr>
            <a:r>
              <a:rPr lang="it-IT" sz="3000" dirty="0" smtClean="0"/>
              <a:t>- la </a:t>
            </a:r>
            <a:r>
              <a:rPr lang="it-IT" sz="3000" b="1" dirty="0">
                <a:solidFill>
                  <a:srgbClr val="0033CC"/>
                </a:solidFill>
              </a:rPr>
              <a:t>partecipazione attiva </a:t>
            </a:r>
            <a:r>
              <a:rPr lang="it-IT" sz="3000" dirty="0"/>
              <a:t>e il sostegno ai piani di miglioramento dell’istituzione scolastica. </a:t>
            </a:r>
          </a:p>
          <a:p>
            <a:pPr>
              <a:buFont typeface="Arial" pitchFamily="34" charset="0"/>
              <a:buChar char="•"/>
              <a:defRPr/>
            </a:pP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criterio b</a:t>
            </a:r>
            <a:r>
              <a:rPr lang="it-IT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</a:t>
            </a:r>
            <a:r>
              <a:rPr lang="it-IT" b="1" dirty="0" smtClean="0">
                <a:solidFill>
                  <a:srgbClr val="3366FF"/>
                </a:solidFill>
              </a:rPr>
              <a:t> </a:t>
            </a:r>
            <a:r>
              <a:rPr lang="it-IT" sz="1400" b="1" dirty="0" smtClean="0">
                <a:solidFill>
                  <a:srgbClr val="3366FF"/>
                </a:solidFill>
              </a:rPr>
              <a:t>corretto possesso ed esercizio delle competenze relazionali, organizzative e gestionali</a:t>
            </a:r>
            <a:endParaRPr lang="it-IT" sz="1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pic>
        <p:nvPicPr>
          <p:cNvPr id="10" name="Immagine 9" descr="COLLABORAZIO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581128"/>
            <a:ext cx="2286005" cy="177394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7715250" cy="4713188"/>
          </a:xfrm>
        </p:spPr>
        <p:txBody>
          <a:bodyPr/>
          <a:lstStyle/>
          <a:p>
            <a:endParaRPr lang="it-IT" altLang="it-IT" dirty="0" smtClean="0"/>
          </a:p>
          <a:p>
            <a:pPr algn="just"/>
            <a:r>
              <a:rPr lang="it-IT" altLang="it-IT" sz="3000" dirty="0" smtClean="0"/>
              <a:t>Ai fini della verifica del criterio c) </a:t>
            </a:r>
          </a:p>
          <a:p>
            <a:pPr algn="just">
              <a:buFont typeface="Arial" charset="0"/>
              <a:buNone/>
            </a:pPr>
            <a:r>
              <a:rPr lang="it-IT" altLang="it-IT" sz="3000" dirty="0" smtClean="0"/>
              <a:t>    costituiscono parametri di riferimento:</a:t>
            </a:r>
          </a:p>
          <a:p>
            <a:r>
              <a:rPr lang="it-IT" altLang="it-IT" sz="3000" b="1" dirty="0" smtClean="0"/>
              <a:t>Il D. </a:t>
            </a:r>
            <a:r>
              <a:rPr lang="it-IT" altLang="it-IT" sz="3000" b="1" dirty="0" err="1" smtClean="0"/>
              <a:t>Lgs</a:t>
            </a:r>
            <a:r>
              <a:rPr lang="it-IT" altLang="it-IT" sz="3000" b="1" dirty="0" smtClean="0"/>
              <a:t>. n. 165/2001</a:t>
            </a:r>
            <a:r>
              <a:rPr lang="it-IT" sz="2800" b="1" dirty="0" smtClean="0"/>
              <a:t>recante: “</a:t>
            </a:r>
            <a:r>
              <a:rPr lang="it-IT" sz="2800" b="1" i="1" dirty="0" smtClean="0"/>
              <a:t>Norme generali sull'ordinamento del lavoro alle dipendenze delle amministrazioni pubbliche”</a:t>
            </a:r>
            <a:r>
              <a:rPr lang="it-IT" altLang="it-IT" sz="3000" b="1" dirty="0" smtClean="0"/>
              <a:t>;</a:t>
            </a:r>
          </a:p>
          <a:p>
            <a:pPr algn="just">
              <a:buFontTx/>
              <a:buChar char="-"/>
            </a:pPr>
            <a:r>
              <a:rPr lang="it-IT" altLang="it-IT" sz="3000" b="1" dirty="0" smtClean="0"/>
              <a:t>Il DPR n. 62/2013</a:t>
            </a:r>
            <a:r>
              <a:rPr lang="it-IT" altLang="it-IT" sz="2800" b="1" dirty="0" smtClean="0"/>
              <a:t> </a:t>
            </a:r>
            <a:r>
              <a:rPr lang="it-IT" altLang="it-IT" sz="2400" b="1" dirty="0" smtClean="0"/>
              <a:t>(Regolamento recante il Codice di comportamento dei dipendenti pubblici);</a:t>
            </a:r>
          </a:p>
          <a:p>
            <a:pPr algn="just">
              <a:buFontTx/>
              <a:buChar char="-"/>
            </a:pPr>
            <a:r>
              <a:rPr lang="it-IT" altLang="it-IT" sz="3000" b="1" dirty="0" smtClean="0"/>
              <a:t>Il regolamento dell’istituzione scolastica.</a:t>
            </a:r>
          </a:p>
          <a:p>
            <a:pPr algn="just">
              <a:buFont typeface="Arial" charset="0"/>
              <a:buNone/>
            </a:pPr>
            <a:endParaRPr lang="it-IT" altLang="it-IT" sz="30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c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</a:t>
            </a:r>
            <a:r>
              <a:rPr lang="it-IT" sz="3200" dirty="0" smtClean="0"/>
              <a:t> </a:t>
            </a:r>
            <a:r>
              <a:rPr lang="it-IT" sz="1400" dirty="0" smtClean="0"/>
              <a:t>l’</a:t>
            </a:r>
            <a:r>
              <a:rPr lang="it-IT" sz="1400" b="1" dirty="0" smtClean="0">
                <a:solidFill>
                  <a:srgbClr val="0033CC"/>
                </a:solidFill>
              </a:rPr>
              <a:t>osservanza dei doveri connessi con lo status di dipendente pubblico</a:t>
            </a:r>
            <a:r>
              <a:rPr lang="it-IT" sz="3200" b="1" dirty="0" smtClean="0">
                <a:solidFill>
                  <a:srgbClr val="0033CC"/>
                </a:solidFill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  <p:pic>
        <p:nvPicPr>
          <p:cNvPr id="6" name="Immagine 5" descr="LEG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226992"/>
            <a:ext cx="1969393" cy="17699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7715250" cy="47131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it-IT" altLang="it-IT" sz="3000" dirty="0" smtClean="0"/>
              <a:t>    Per definire tale criterio occorre illustrare in modo analitico il percorso formativo del neoassunto: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44450"/>
            <a:ext cx="9144000" cy="1008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criterio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d)</a:t>
            </a:r>
            <a:r>
              <a:rPr lang="it-IT" sz="3200" dirty="0" smtClean="0"/>
              <a:t> </a:t>
            </a:r>
            <a:r>
              <a:rPr lang="it-IT" sz="1400" dirty="0" smtClean="0"/>
              <a:t>la </a:t>
            </a:r>
            <a:r>
              <a:rPr lang="it-IT" sz="1400" b="1" dirty="0" smtClean="0">
                <a:solidFill>
                  <a:schemeClr val="accent1">
                    <a:lumMod val="75000"/>
                  </a:schemeClr>
                </a:solidFill>
              </a:rPr>
              <a:t>partecipazione alle attività formative e il raggiungimento degli obiettivi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sp>
        <p:nvSpPr>
          <p:cNvPr id="8" name="Fumetto 4 7"/>
          <p:cNvSpPr/>
          <p:nvPr/>
        </p:nvSpPr>
        <p:spPr>
          <a:xfrm>
            <a:off x="2857488" y="2428868"/>
            <a:ext cx="6048672" cy="3933056"/>
          </a:xfrm>
          <a:prstGeom prst="cloudCallout">
            <a:avLst>
              <a:gd name="adj1" fmla="val -77823"/>
              <a:gd name="adj2" fmla="val -221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SINTESI PIANO e </a:t>
            </a:r>
          </a:p>
          <a:p>
            <a:pPr algn="ctr"/>
            <a:r>
              <a:rPr lang="it-IT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 FA COSA?</a:t>
            </a:r>
            <a:endParaRPr lang="it-IT" sz="4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3"/>
            <a:ext cx="6108096" cy="515683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67544" y="1115706"/>
            <a:ext cx="1810111" cy="4968668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it-IT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Docenti</a:t>
            </a:r>
          </a:p>
          <a:p>
            <a:pPr algn="ctr"/>
            <a:endParaRPr lang="it-IT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it-IT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provenienti</a:t>
            </a:r>
          </a:p>
          <a:p>
            <a:pPr algn="ctr"/>
            <a:endParaRPr lang="it-IT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it-IT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da altro ruolo</a:t>
            </a:r>
            <a:endParaRPr lang="it-IT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264996"/>
      </p:ext>
    </p:extLst>
  </p:cSld>
  <p:clrMapOvr>
    <a:masterClrMapping/>
  </p:clrMapOvr>
  <p:transition spd="med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35280" y="1700808"/>
            <a:ext cx="763284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Gruppo </a:t>
            </a: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di Coordinamento del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 MIUR;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UUSSRR (</a:t>
            </a:r>
            <a:r>
              <a:rPr lang="it-IT" sz="2400" dirty="0" smtClean="0"/>
              <a:t>Staff Regionale) ;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Scuola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Polo e aderenti alla rete;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</a:rPr>
              <a:t>Scuole di </a:t>
            </a:r>
            <a:r>
              <a:rPr lang="it-IT" sz="2400" dirty="0" smtClean="0">
                <a:solidFill>
                  <a:schemeClr val="tx2">
                    <a:lumMod val="50000"/>
                  </a:schemeClr>
                </a:solidFill>
              </a:rPr>
              <a:t>servizio dei neoassunti;</a:t>
            </a:r>
            <a:endParaRPr lang="it-IT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Immagine 41" descr="Logo IPSS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4466"/>
            <a:ext cx="719138" cy="715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0" y="211581"/>
            <a:ext cx="794254" cy="954889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285860"/>
            <a:ext cx="9144000" cy="8367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Il Modello di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governance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del piano di formazione</a:t>
            </a:r>
          </a:p>
          <a:p>
            <a:pPr>
              <a:defRPr/>
            </a:pP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475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A1B86-19A0-4A2E-9988-1C61922E35CF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Le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fasi del percorso formativo</a:t>
            </a:r>
          </a:p>
        </p:txBody>
      </p:sp>
      <p:sp>
        <p:nvSpPr>
          <p:cNvPr id="2869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28698" name="Picture 14" descr="https://encrypted-tbn1.gstatic.com/images?q=tbn:ANd9GcRttdHG5ib5-XiJJU92KxyTFMh5EDR1FdSbAHZQvpYguTzJjJ9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411" y="5634038"/>
            <a:ext cx="1152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9" name="AutoShape 16" descr="data:image/jpeg;base64,/9j/4AAQSkZJRgABAQAAAQABAAD/2wCEAAkGBxITEBUUExIVFhUVFBUYFxQYFRcaGxcWFRUXGBgVFRcYHCggGholHBQVITEhJSorLi4uGB8zODMsNygtLisBCgoKDg0OGxAQGy8lICQsLCwyLC4sLCwsLC8sLCwsLCwsLCwsLCwsLCwsLCwsLCwsLCwsLCwsLCwsLCwsLCwsLP/AABEIAOEA4QMBEQACEQEDEQH/xAAcAAEAAgMBAQEAAAAAAAAAAAAABQYDBAcCAQj/xABDEAACAQIDBAcEBggEBwAAAAABAgADEQQSIQUGMUEHEyJRYXGRMoGhsRQjQnLB8BUzUmKCktHhg6KywiQ0U3OTw/H/xAAbAQEAAwEBAQEAAAAAAAAAAAAAAQIFBAMGB//EADIRAAICAQMDAwIFBAIDAQAAAAABAgMRBBIhBTFBE1FhInEygZGhsRQj0fDB4TNCYhX/2gAMAwEAAhEDEQA/AO4wBAEAQBAEAQBAEAQBAEAQBAEAQBAEAQBAEAQBAEAQBAEAQBAEAQBAEAQBAEAQBAEAQBAEAQBAEAQBAEAQBAEAQBAEAQBAEAQBAPkA+wBAEAQBAEAQBAEAQBAEAQBAEAQBAEAQBAEAQBAEAQBAEA+NwgEDnPefUy5Q+9e/7R9YwMn36U/7RjBOT4doOPtfKVeCyTPqbSfvv7o4JaZlG0X8PSTgpk9DaL9wjAyZqGPJYAgamRgnJISCRAEAQBAEAQBAEAQBAEAQBAEAQBAEAQBAPhgFffifM/OehRnkmCDwzSAVres/VH/uU7+RqKCJ5Wvg79H+P8n/AAzKdm0gw7A4+P8AWWcVk81dZjlmzupUJwq3JNmqC5JJ7NRhxPlFX4SNWkrXj4/gmQZc5jNhT21848EonpQsIAgCAIAgCAIAgCAIAgCAIAgCAIAgCAIAgFere0fMz0PNmGo1pDBoPtBbkWYkdy348ICIva6rVQqRUANjcDW4IItfxAlJR3I96rXXLKNKm1Q1ADVreyTaycbjh2fGQk/cs7lj8K/cltnMtGmEVKlgWNza93YsefeTLRW1YPKyx2S3P/cEjhMWHJFiCACb9xvbn4SxQkMKe2v3hD7BFglC4gCAIAgCAIAgCAIAgCAIAgCAIAgCAIAgCAV7F+233j856LsebI7HOQDbu/rPOzyVZBU3cIKmbVjSuLC1iwH+4zjU5qtTz3x492kU3PGSYxSC3rO6R6kEQwSpUzEMucDXkG7reAnDKT2Tnl5Tf7fkeeXtbyT1dRadzPRkVgrgK2ZsxqqpNzqvWEZT4azii2oqWX+L3/8Ao817stGEPbX7wncz18ljlC4gCAIAgCAIAgCAIAgCAIAgCAIAgCAIAgHwwCv479Y3nPRdjzfcise1hKyWSMEFQLkCkSgChDmufste1j934zjjRP01W2uMfs0yu14wTeJcZeM7ZIsQCsGJTOclTOTZe+2gNvEzmenypRzw8+F5K7PBN4jEKadweIuCPn8J0l8ERg2AOYhygAcC/O5a9r908FRFEbUWvCN21+8PnPcsu5aJQuIAgCAIAgCAIAgCAIAgCAIAgCAIAgCAIAMAr21NKjfnkJ6Lseb7lS29izcIqlmqBragAZQCbkwxkjWxfZJFJQwrClYkWu2WzXA4drhIB6qbQqqjJ2L0zQUEZiCKhtcg89IJMNWvUph1D/qxSytlA9trHTUGAMUzqXp52Kq2HA4Xs9SzC4HA3gHiyq+Rm7C4hVIZvsmkeySTwv3wSWrdZx1a21HXVLG99Ota1vC0AvsoWEAQBAEAQBAEAQBAEAQBAEAQBAEAQBAEAQCuba/Wt5D5T0j2POXcpm3CwqI6rmyZyRcDQryJ8QIII6pSbqmYsi561OqLm4Wwp2VjpqSD6xgJmE1EenUdqurCkWCL7GRmykA3JuSfSAfa1VclQ1OtZsqFwQF7IZsuW1rc5BdHwtZXV6YL/VElmzZg1Uqlzyym5gcGWncDqgEW1RaZKrxDJfNY/a8YJLVu/XZlGY3K1WS9gNFYAcPC0Av0oSaW19oLh6FSs98tNSxtx05CQ3hZL1wdklFeSpbs9IKYrECi1PIWvkIN9bXs3jYH0nlXbueMHfqunqmG5SyXqexmiAIB8JgGpS2nRZzTWqhccVDC/pPR1TUdzTweUbq5S2qSybYnmep9gCAYcRikQXd1Ud5IHzloxlLiKyUlZGH4ngyI4IuDcHgRK/BZNPseoJEA8VaqqCWIAHEk2HrJSbeERKSistnyjWVhdWDA8wbj4RJOLwyIyUllGSQWEAQBAK3t7Sr/AAj8Z6Q7HlLuUjeBAXohtQatiDwP1bkX7+EkhMicTTVVrhQLCrQayi40NO+g+7IJPWK+s60oCwNKmqmxALJUY2F+clhHvEhqq1WAyhqeQZiOKu1yQDoNZDLIxGuKmd2qKCQgyp2rdXVYq2vtXJtwkAyFgVJPWdYalO/2LOQQhW2gFoJRZNj4pEpFm7Ap1GzksW1BUly3O97yG8F4xcnhF2obfwjrmTE0WHeKqf1nmpxfk9JUWxeHF/oVze/ffZaUKlKtWWoHUq1On2ybjhcaDzkOUXwekaLoYnjBzLcfeXZVDGio30q+optUFLKl+Z6s3JtzlY7Y8nRbZbcth37D11dQ6kFWAII4EHgZ6me008MyQQYcViUpqWdgqjixNhJjGUniKyyk5xgt0nhEPtDeKgcLWqU6gfq0Nwp1BOgPhqeM6YaayNsYzWMnNPV1yqlKDzg5Xu5WVsdhwHZW65db3vrqPM8Lzc1bxVL7GBo4P1o/c7ks+ZPqz7APhMA5n0nUahxFNs96eS2UEZgwJJ7Pjpr4Ta6XLEGsfmYPVopyTbz8G50bbwhj9FNzlDMjEkm3NT4d08uo6dJ+qj16XqJNelL8joMyjZEApfSXgsRUw6mgrMEYl0XiRawIHOx5Tv6fbGub3fkZ3UaJWwW3svBTt394MRgs6ZDmYqTTdW7Nr/Z5E5h6Calmnr1WJN/oY9d9uje2K/XwdP3c2v8ASaC1MuU3YMvcVNph6mn0bHDJ9Bpb/Xq3ktPA6RAEAru8X6wfdHzM9Idjzn3KRvCR2RkVyXUANwBNwD85LKoimqvTpVE7ANJKZDKvHMSNQeJ7JgHjGBkWqgqOR1DuL20bPqRYC3GQyUY8ZRQCoqAa4ZiQDfXNpfXibwWMlQGoWNNSfq0W9rdtapbKL+BgM9vchql0W9SkQL5rGmbWa3M9wkMJlj3fIKk3zE1CWuuWzHLdcp5cOPfBYkNqbC2LVqkOtNahNiUZk1/hOW8t/Q2OO7ZwI9YVctis5/UrHSruTgsNss1MPSyutSmc5d2YhjYi7E6aieDil4On152S+pnEMKhaoijizqo8yQB85VLJeUtvJ27ZO+VfD4SnRXKCmYZiLkjMbDXhYaTX6doYWUqdnkxOt6+yGrlCrjGM/fHP5F/3K3j+mUmLAB6ZAa3AhgSpA5cD6Tn1mmVM+OzL6LUu6H1d0afSZgq1TCqaIZsj5mRdSRlIBA52PLxl+n2xrsbl7FOo0StrSXhlH3HwdYvVq1UZcOtCqHLqyhrrYKAbE66zu1dyliK754OHSad1tzfbB56OcGn6RVtDYOQDrbTQiTr1tqa8kaCW61PwdpBmEb5Bb07wrhKam2ZnJCry04k+H9Z1aTTO+WM4SOPW6v8Ap4Zxlsid199fpNbqqihWa+UqdCQL2IPh8p0azQelHdB5ObRdQldPZOOGc33uxVanjay1b5+sJHip1UjwsRNLTWR9FKPbBm6nTyd0nL3L50WYGgUeuAevJyvf7IOoygd458ZmdRlNTUX2NTpsYbMruX+ZxpiAUDpOxrDqqStYEMza8uAvbyM1em1p5k18GP1SyS2pPHcoleoSCVYlrC5PFgo7++02NqhyYe6VnD7l66K+tKVGN+qNst+bA6lfdMfqkotpeTb6TCcVLPb/AJOgzKNkQAYBX95faT7p+cvA85lJ2+hIFioyujXbh2TwMsQiDNYNTZmYMaiqrBQVChSdASbnjxnfotJG3MpdkZmv1sqMRh3xkwrj17ZYZiUYdok355ddMpIntq9FCEd0PB5aLX2Tko2eTZUPTVlGQBqNSqAqWym6acdR25ks2kjFXo5UYXY56BdgSTc5lubctPCQgzaXC3ZzSS6h8ORYZQcjEtYmwJAtBJO4fDVBTraWZ2ZlFwbXVQASNL6H1l62lNOXbKKWqTraj3wygYrFsGKm4INspGvlbvn0zsTR8nGhrgunSD1y7tU1qKc56kMOajNcA+QAE+X1Ti7JOPbJ9foYyUIp+xwjDU2FRTlb2gRYakg6ZfeJ4fY7sLPKePg7XvHuvh6dOmFxX1wUdYoXMCb3J0PZ48L8ptdPVyhsUeF5Z851W6iVzsk/qfhFw6NqeFp0Wp0XLVDZqhYWJ5CwGmUe+c+vhapZmuPB7dPsplFqvuY+kvb9TDoiUmyGpmJYe0ALDsnlqZbp+nhY3Kazgr1HUTrUYwfc53h96Kxo1aTVHdaiWOd2a1iGuCTx5TQ9CtzUksY9jPd1ircW859zVpY4KgA56nxnapLuZ04SOm9GO16lalURyWFMrlJ4gMD2b+6YXUa4RmpR8n0HTJzlBxl4NrpC3f8ApVAMtVab0iSGc2Ug8VY8uRnjo75Vywl3OjWaeNseXjBUNzNk08M5xeIxNFhSBypSfPdyCBc287Ac/Kduosnd/bgnz5Zw0V10/wByTTwV3a20eurtVqe07EkfIDwACid8K41wSiZ87ZW2Ny8l16LcZTopVFVgjVKi5A2lwFtM/qFVk2pJcGj0++qCcXLk6ReZDNk5HvPvTVfEVFDlVR2UKCR7OlzbncT6LR6aqNabWW/J8vrtRdO1pNpL24/cre28a9QB3dmbRbk30W9h/mM9tsYcQWPsecZysX18mvg3IvmnosyZ5zionbdy8W1TBUmYC4BXTTRCVB9BPm9XBQuaR9LorHOlN/7gnpznWIAgEHvGuqeTfhLRKTKNvNT+rueAemfRxf4XlmVRFbSoNVJyewqCzMCqlsxuAzeGWaGi1Pp/Q+V8cmdrtH6uJJpNccmnsjYYdialWmAAQFFRWN2BFzY2AF576q9yhtjF8/B46TTRhPdKS4+S0YXYRNj2qh6spootlbKToBzyjvmQ+DZTNLalFcIcgpqrZQTprbWwJ900dDpI2rfLsZXUdfKmSrh3wY9i7fXrkWtqjMASDYi5tfynRqdDBRbr7o5tJ1GxzSs5TLpvNtajgEUiiru17XNrAfaJIJmbpdK9Q3zhI1NXrFp0sLLfyc5xW+NRq3W9XhgwN83UIW/nOs1f6KuMdqbx9zL/AK62T3YWfsbu296zjdmV6dQAVKTUmuODKzW4d4PHzmP1HSqmOY9mfRdC1UrbsS74KhWw18NgdOP0g8OQxLf1M4qK/UthA19TaqKbrPZfu1x/JsPj7iw7zfz759kprsfmrpeMli6NqzNtCmAeCOW+7ltb1InB1Ca9Fmj06tq5Gr0q7W63GMqm4pAUwb8+LfH5Smjjsp+566uXqX/CKg9SyacyB6zpbwc0Vuf7mwmAqWyg2blcXsf3gOXCWcJ44Kxtr3fV2Orbu7yYTCUVpJRccC7XUkueJOtzOG3p99n1Skv3Oqvqmnr+mMX+xD9JW3lqvTWm+an1QYgHTMzH2h3jKOPfPXQUuuMnJc5PPX3q2cVB8YKScQ7DKDbS5PCwnVl5ObakjDh8QOtHcPyJbdlkODUcolvpZJ7577lg4vTw+x1/cWq7YJC9zqwUn9kE2nzWujFXPB9V09ylQsnNekLDp+kKnVAAnLm10ZyvaItw4gHxvNTRKapTkZmtdbuaRB1abJUUllICaALwJAudfeJ71b5WZl27L/Jz27I14i+fP+DO7Dqu7tL8TPVvk54puPJ1/cJwdn0bfv3887T57Wr+8/y/g+k6fj+njj5/lljnKdogCARO3kuEsObfIS0SkiB2jhWSk9RlsFW+unut52ntVBWTUPc8LrPSrlP2Ry3GY9ql8xJ1PGfSpQj+FHyzc5cybZpdcRwFob4Lxjk6t0T7bNbDvSY3aiRY/uMTYe4hhMHqFSjJTXk3+n2twcZeDH0ibArO/XUkLjKFZV1YEXsbcxrynv0/VxjH05cHN1LRSnP1I/Yqe726uJr11zUnp0wyl3dSvZBuQt9STa06tTrIRg8PLObS6GyU02sIy9Ku0C+KZF1FJQNPcWPqw18J56KPp0Z8yPXV/wBzUNeIopM7TjRu7Eos64sAE2w97AXuQykC3P2TMnqf/iaN/ob26iLJoU0OFwqMGDUadQHlc1ahc+nCevT+n7VG2ffHC+/ucnWOs+pKdFa+ltc++PH29yKr7KQAshPiCfyZpenhmOr3JJG7sDaxwZd6QXrGp5cxuco43W/A3+U57tPGzGTqq1M6+xUcTtEdYxqEliSTYX18TPB6muEsM6Y6ac45iZdnYkVKqgKbKQ1zb7Ph52iF0b7FGK7ciyiVFbk/t+v/AES9LF/W37vnNBy5MxV4gbprEmem5YOX02R2262qqONtfz+eM55y8I7aIcbmamIqkJpzGvkP/krOWxZPauO54MGzGFRrJ2ja58B3k8hPOuyNnEHkvdXKCzLhE3sTDstYNWs9IMS1NQQWWxsoe+mtpMq70sbkVdmmbztf6nYsPttRhespgKi0yQOGUKp7NvdMeVT9XZLu2bMbourfHskcmFcs1ydSb+tyZ9G+EkfLLmTbMW1aoD+Si/qT+M84vCyezi3wY8RVHUZmIADrqeGtwPnKyko8yZaEJSe2KydG6KdrU2SrTD3YsHA1tlCqpI995h6yana3E39FCVdKUjoa1AZy4OzJ6zSMDJ9gkQCodJ+KyYA/vOo91mb/AGzv6bHN2fZGb1R/2VH3aOX7c2V9HqGnr7KMb/tOis3xJmvpp74bvlmPq4enZt+EQtTgZ6SPOHcunR7i1w9fGVF1p06QA7izMpUeuaZt1fqqFflv9jVrsVLnZ4S/cxbW3xxVUW64oL8KfZ4ePH4zthoqIeM/czpdQ1M+7x9iHpbYrqSRXq37zUb+su6asY2r9Cq1Fvfc/wBTx+kFIrlwzVayhAx4KMwZiedzlAnjOpuUdvZcnRVaowlu7sh3nvI8Io6L0Y4WmcNVcDtmpZ28FUFR5AMT5kzG1zfqI29Ckq2VvG1AWazA2Zh6G03K5/SvsfNW14k/uzUrPlQ34mTJk1xIjFuQCfEfMTxk+DsrjlmtvfQVKlEKB/y1Mn7zks1/HWYOoebJfc39OsVx+xr7FXKrNbVuyPIcfz4Tt0EdsXZ78HD1CW+cYL7kngMM7XIGl9T3XvNGCbRm3SjF4JCnQNrag39sHla1rfG8vskvJRWQkuxFbTo9QQzMWVvtWOh5ggTmssVOHI6qou9Yh48GmNpBlqKAwBpstzYe0LHjrwnBqNTGyO2JoafSyrlukbu6tLLTdubNYfw/3nX0uGISl7nB1ee6ah7c/r/0WLCm5PnO6TyZ0Vhkli9pmns/JfWtUcAfuKQGPyHvM4tinqd3hJGkpuGl2+W2VvCVrvpwHz5/0nZnPJwSjtWDU2/ikWvZmtdVNrE9/Gw8Jy2aiuEsSf8AJ2U6eycMxRr4vaC1aXU07szMutiALG/E85y6zUwshtjydWh0tldm+SwWjoWVlxOI8KSqf/Jy9Jlo1ztFCqZJBtZ4Bsyhc+GAVbpG2TUxGCZaS5nVg4XvABB4+BnXo7VXZl+xx62l2V8eHk5jvFj3ru1V1ClvsjXKo0UX5mw+M3dPWq61E+e1Vvq3ORXKlRe8SZTiu7JhCXsXOrg1wuy6OhD4g9bUvoeYUeVjOTTPfdKXhdjq1v00wh5byVnq2W4cWYMQQeXhOyEt0cnDbDbLaYTzlmImi1RsrWYg5tD4d2s4NRbKFbafOTS09MZ2JSXGCJxj1M2tQ6j7KgaeszZ6u2Xn9DThpKo+C4dG+89alU6g64cB2clQWBIOVs3G97SKa7Lp8ci+2vTw+rgxVsMQTY3LG/l6859BGppdz5yV0G+wpYIEdpmv6ydjSDsi3wjUxNHtBTzZB/mAnPe9tbfwdGm+qxE7vNunRyNWNRxlUAAWNzwUWPn8Jiwq9SaRuTtVUGyn4llQDXRRoo4kzSlKFCx4RmwjO558ssOCYCinK4zG/HUX1HfNGqX0JmTen6jXsZ6GslsokRu87g0nXuFM+8vb5Tg12HS/uv5Rp9OTVy/P9kVfZy9o/nnMRZfBvt+SzUiKdMKOI+bG5M+jqj6dagj5m1+ra5sk9m8p6vg5s5ZE7Yx5LHO1gl1Hgq30A/PGcrlGvOXg74RlZjCyYcHtGiouai+OsmOpp2/iPOzS3OX4TQ23ievfrEU5FQLc6XsSb/GZGqtVk9y7G3oqnVXtffJq7M/Wp53nKdZ1no73dxGFaq75frctrG+ly2vrJwQ2dFwrnnLFTduZBJvShcQDBihdGHMqR6gyY90ec+U0fmTbvaRmJa4exsxF/Od2snJWtJnDoK4Soi2uSu9WvdfzJM5HJvuzvUIrsjoO7mOfE0sNSr1LqtYpmY+zTFmIJ8r8ZpaN7aZNdzK1kFPUQi+2Da3krJUxFaohBR6jMpHAjgCPSaWmi40xT74MrVzUr5NdiEM9GUiatSiBRZze5qKFHIrZrn1ExtdP/wBEbuihn6/jBCYzVh5TONEs271HJhs3Oqb3/dW4H4n3zf6dDbVu9/4Pm+qWOd6h7fz5/wCDcXXWdxm4wzMglWXiskW+Kph6NSoDkznNbjZTccT4TP1tu2HbvlGroKN1jTfbks+9GPp1sDSq0mzI1Q62tqoYWI8wfScmi/E38HbrfwpfJzgUy9VAefy5n0kzi7JJe7IjJVxb9kWTE1uCjnb+Uf30ms5YxFGLCDac/wDcs3MMZdnh5Me0t3a+JBNIqBdQcxOuUacAe+ZPUJ9oL7m30yHDn+X+SCo7IehUcVcuZdLKc2vibSml0z4ske2s1S5rj+psIxLC5HeBpeaiks8mY01F4JOliUpi7sFHibS1k4xWZPBzV1ym8JGptXD0zga1cEF6mIUKpPaWmL8uWY6+6YWpnvba7H0elr2RSfcqc5TsJ/Z2EetTFJNXe4W5t48fIGR3Bv7J3IxvXpmpWW+rZgQBJwRlHacHmAAI4WHpJIwiVw4kkG1lkEm3KFsmN6lpZIo2aOJ2iqyyiirZ+f8AfTC9W9VeTVM6fdZufjxnpfNSln4RXTw2Rx8sqFp4nuW/d+hTfBWe91rsdDbslATf329TNHQSeWvHcy+o/Ttku/Y84/bNFVF8y6WAynh4EaTveuqS5Zm//n3OWccfkQ7bcU+yjn3W+c8JdQh4OqHTZ+ToW6mCw2MwQS+ZluaiMLMrMSR7u4iZ11nqScjTpr9KKiY8T0Y0i2br6iqAeyMp+JE8dmeD1345I6tgr03SnfLRok+5bDXxM+ib9OEYr4R8zXD1bZzfyzXGmk6UcbfJlJ0PkflKS7F49yqbRqdimvcCf5uExdfPmMT6HQweZzfku+7GzhX2VTpm4HWVTccQesbhfzM56bHDlHTdWp9yO2ts5MPlF7sEsO8LfT11nbpMt72cGsxhQRGUEzPmIINhz9JoQgt273M+2eK9i8Eph57M40iz7AxGWhXYfY7Xvyf2EydYlK2JtaCTjVL4Oe7SxZW54sbknvJPP3zotntW1HhRDe90iExNLXtC7aG58QD+MxrPx8m3Uls4FCipYZhfXneUbb7nqopdkS9fCs6ZaaFm00AubCV7k9iJq4d09pGXzUiAXbo7wrmvSqZTkTNduVypAA7zqIQZ2CgB3S5TBvU0EEG1SSCTPlkEmRpUM1q1O8uQR+IwF4IKzvHuSmKTKzFSODAC47xrykYLZIGj0UYdfaeo3mbfARgbjxvRu5RwmBPUrYZ+0bkk3U8SfITu0TxKS+DP1/MYv5OeYs/UDyX5zjs/Gzur5giFLHxlC+DoXQ0312Jv/wBOn/r/ALy0SkzpO06lqNQjjkb5T2rxvWfc8Lc7Hj2OZYPaptWpKl+tIVnJPZUch8fhNuUPUsUm/wAJhwn6VTWPxGOrxnX4M49J+Bnmz0jjJTaiszkAFjcjQEnTwE+Ztb3vPufX049OOPY6puLhaiYOmrqVN3NjxsXJ4eUiPYSXJUdu4+9R3OpYm3lwA+E28qqtJGFh22ORX1xNTMWFQjwtcaeEzZaq2NjwzUho6p14aPNTE13NutCj90WlbNbbPu8fYmvQUw7LP3JPZGOr0lNNKzlXuGUm4ObTgefjPGNktyZ0Sqi4tIyYjYtVi2ZWS1rXU8uM77r03wZ1FElHDIna9uuYDgAi/wAqKv4TOk8s04LEUYcP7a+coXLxuAgbFm44U2+aiTEiR01Nm024oD5gH5yxU3sPgEAsFAHcAAPQSMDJuU8OBJBs06cAzosglGS0jJJ7MqS0eSJJXB4KyyZBhdRJINOvUtJIK1vKnXUXpEaMPePET1rnse5HlZWrFtZx3buFNLPSN+zaxPMX0M8ZvLye8FiOCAlUXLn0YViterbnTX/VLRKSOj7QrsMPUYcQjW8yLfjOilKVkV8nNqHtqk/hnNMbjyjhKYXTjfna3dNLUan0uUZWm0quXLwRmN28wNhRa/iRb3ETzl1NY4iXj0mSfMjU/TOIJ0VVHjzE556+x9kdUOmVx7ts6luZjqGJptkoim9MLnA1BzXsVbieB4zjzueTv2uKSLJ1IXlJwVbOP4jDBsYtN9BmYN4Zcx/ATTvlwmZWnj9TRC1UKsVOhBNx75mXPM2zXpWII80x2p4s9TfwAvVpjvdP9QgHY6uz1bl3z2PFERj9x8PWJZqfaP2lJB+HGUZdMjB0WrnBFdgv7JAPoZXBbJbNibrUsN+rXU8WOpPmT8owMlioUJYqbaU4BnVIBkVZBJkVZXJJ6tIJPsEnyAfDBVmJ0l0ypq1sPeWyQR9fZ15AK/t7culiVyuWB5MtgR4ajh4SMFkyGw/RhhU4h3+834C0YG4ntmbt0cPfq6arfiQNT75ZIq2Ztr4f/h6gH7DfAXntS8WJ/Jz6hbqpL4OI1STXb3/OdGu8/c5un/8ABjx/BfOZpqo1JBJ0HomaxxP+D/7JeB52eC91gTwnoeTRX8dsNGYtlGY/atrJcnghQWSlbf3Vrioz01zqdcoOo9x4zzl3PePbBW+pYPlKsG/Zsb+koyxY9gbtYqpVRjTKIHUlm04G5sOJgHYsNRlymDep0YINhKMEmVKUAyrTgHsLIBkCyMknoCQSfZBYQD7AEAQDyRJKtHkrCZGDw1OWyQeGpSQYXpSSDVrCSRgisdUNiJZSwUccnMN4dgrSV6qAkltedgTc+6Tba5rkrVTGD+kqWMa4HnOdnUjXvIJL10XNrX/wv98vApNHSaVMmWyUwbAwl+UZGD0NnqeIkEnsbLS98i377C/rBbJmTZ4HKRgZNlMLaSQZlpQDKEgHsLIyD0FlScHoCCcH20glIQD7BIgCAIAgCAfDAFoIweSJJXBjZJbJBr1KF5ORg0q+CvGRgjcTsbNykMIpm2ejI1GvSqLTBOqkEj+G0qy6Z8wfRZTH6yo7+XZHw1jBJbdhbr0cMCKSBc1rm5JNuFyZKKtk5TwtpJBsLRkkGQUoB7FKRkHsJGST0EkZB9yyMjB6CwTg+2kDAgsfYAgCAIAgCAIAgCAIAgHyALQRgEScjB5KRkYPJpycjB56mMg+9SIyAKQjIPXVxkYPuSRkYPuWMjAtGRg+2kDAtBIgCAfYAgCAIAgCAIAgCAIAgCAIAgCAIAgHyAIB9gCAfIB9gCAIAgCAIAgCAIAgCAIAgCAIAgCAIAgCAIAgCAIAgCAIAgCAIAgCAIAgCAIAgCAIAgCAIAgCAIAgCAIAgCAIAgCAIAgCAIAgCAIAgCAIAgCAIAgCAIAgCAIAgCAIAgCAIAgCAIAgCAIAgCAIAgCAIAgCAIAgCAIAgCAIAgCAf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  <p:pic>
        <p:nvPicPr>
          <p:cNvPr id="14" name="Immagine 13" descr="Assembl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980728"/>
            <a:ext cx="1363043" cy="805072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123728" y="119675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INCONTRI PROPEDEUTICI </a:t>
            </a:r>
          </a:p>
          <a:p>
            <a:r>
              <a:rPr lang="it-IT" dirty="0" smtClean="0"/>
              <a:t>E </a:t>
            </a:r>
            <a:r>
              <a:rPr lang="it-IT" dirty="0" err="1" smtClean="0"/>
              <a:t>DI</a:t>
            </a:r>
            <a:r>
              <a:rPr lang="it-IT" dirty="0" smtClean="0"/>
              <a:t> RESTITUZIONE</a:t>
            </a:r>
            <a:endParaRPr lang="it-IT" dirty="0"/>
          </a:p>
        </p:txBody>
      </p:sp>
      <p:pic>
        <p:nvPicPr>
          <p:cNvPr id="16" name="Immagine 15" descr="tutoring_one-on-o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068960"/>
            <a:ext cx="1008112" cy="1008112"/>
          </a:xfrm>
          <a:prstGeom prst="rect">
            <a:avLst/>
          </a:prstGeom>
        </p:spPr>
      </p:pic>
      <p:pic>
        <p:nvPicPr>
          <p:cNvPr id="17" name="Immagine 16" descr="anno prov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062" y="1988840"/>
            <a:ext cx="1183634" cy="864097"/>
          </a:xfrm>
          <a:prstGeom prst="rect">
            <a:avLst/>
          </a:prstGeom>
        </p:spPr>
      </p:pic>
      <p:pic>
        <p:nvPicPr>
          <p:cNvPr id="18" name="Immagine 17" descr="ON LI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986" y="4220921"/>
            <a:ext cx="1665718" cy="122430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5004048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6 ORE</a:t>
            </a:r>
            <a:endParaRPr lang="it-IT" dirty="0">
              <a:latin typeface="Alba Super" pitchFamily="2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5796136" y="1196752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5796136" y="1556792"/>
            <a:ext cx="9361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876256" y="9087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3 ORE Incontro propedeutico </a:t>
            </a:r>
            <a:endParaRPr lang="it-IT" sz="14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804248" y="134076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3 ORE Incontro di restituzione</a:t>
            </a:r>
            <a:endParaRPr lang="it-IT" sz="14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907704" y="22048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LABORATORI FORMATIVI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716016" y="220486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12 ORE</a:t>
            </a:r>
            <a:endParaRPr lang="it-IT" dirty="0">
              <a:latin typeface="Alba Super" pitchFamily="2" charset="0"/>
            </a:endParaRPr>
          </a:p>
        </p:txBody>
      </p:sp>
      <p:cxnSp>
        <p:nvCxnSpPr>
          <p:cNvPr id="33" name="Connettore 2 32"/>
          <p:cNvCxnSpPr/>
          <p:nvPr/>
        </p:nvCxnSpPr>
        <p:spPr>
          <a:xfrm>
            <a:off x="5580112" y="234888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29" idx="3"/>
            <a:endCxn id="57" idx="1"/>
          </p:cNvCxnSpPr>
          <p:nvPr/>
        </p:nvCxnSpPr>
        <p:spPr>
          <a:xfrm>
            <a:off x="5508104" y="3541658"/>
            <a:ext cx="936104" cy="220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6516216" y="1844824"/>
            <a:ext cx="262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4 Incontri di 3 ore con diverse opzioni formative (obbligatorio modulo BES + disabilità)</a:t>
            </a:r>
            <a:endParaRPr lang="it-IT" sz="14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2123728" y="34290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FASE PEER TO PEER</a:t>
            </a:r>
            <a:endParaRPr lang="it-IT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499992" y="33569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12 ORE</a:t>
            </a:r>
            <a:endParaRPr lang="it-IT" dirty="0">
              <a:latin typeface="Alba Super" pitchFamily="2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979712" y="472514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FORMAZIONE ON LINE E PORTFOLIO PROFESSIONALE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932040" y="479715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ba Super" pitchFamily="2" charset="0"/>
              </a:rPr>
              <a:t>20 ORE</a:t>
            </a:r>
            <a:endParaRPr lang="it-IT" dirty="0">
              <a:latin typeface="Alba Super" pitchFamily="2" charset="0"/>
            </a:endParaRPr>
          </a:p>
        </p:txBody>
      </p:sp>
      <p:cxnSp>
        <p:nvCxnSpPr>
          <p:cNvPr id="34" name="Connettore 2 33"/>
          <p:cNvCxnSpPr/>
          <p:nvPr/>
        </p:nvCxnSpPr>
        <p:spPr>
          <a:xfrm>
            <a:off x="5508104" y="3573016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29" idx="3"/>
          </p:cNvCxnSpPr>
          <p:nvPr/>
        </p:nvCxnSpPr>
        <p:spPr>
          <a:xfrm flipV="1">
            <a:off x="5508104" y="2780928"/>
            <a:ext cx="936104" cy="760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flipV="1">
            <a:off x="5508104" y="3140968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sellaDiTesto 47"/>
          <p:cNvSpPr txBox="1"/>
          <p:nvPr/>
        </p:nvSpPr>
        <p:spPr>
          <a:xfrm>
            <a:off x="6516216" y="357301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6444208" y="263691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Progettazione</a:t>
            </a:r>
            <a:r>
              <a:rPr lang="it-IT" sz="1600" dirty="0" smtClean="0"/>
              <a:t> </a:t>
            </a:r>
            <a:r>
              <a:rPr lang="it-IT" sz="1400" dirty="0" smtClean="0"/>
              <a:t>condivisa :3 h</a:t>
            </a:r>
            <a:endParaRPr lang="it-IT" sz="1400" dirty="0"/>
          </a:p>
        </p:txBody>
      </p:sp>
      <p:sp>
        <p:nvSpPr>
          <p:cNvPr id="56" name="CasellaDiTesto 55"/>
          <p:cNvSpPr txBox="1"/>
          <p:nvPr/>
        </p:nvSpPr>
        <p:spPr>
          <a:xfrm>
            <a:off x="6623720" y="299695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Osservazione neoassunto/tutor:4 h</a:t>
            </a:r>
            <a:endParaRPr lang="it-IT" sz="14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6444208" y="350100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Osservazione tutor/neoassunto:4 h</a:t>
            </a:r>
            <a:endParaRPr lang="it-IT" sz="1400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4139952" y="5949280"/>
            <a:ext cx="115212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lba Super" pitchFamily="2" charset="0"/>
              </a:rPr>
              <a:t>50 ORE</a:t>
            </a:r>
            <a:endParaRPr lang="it-IT" sz="2400" dirty="0">
              <a:latin typeface="Alba Super" pitchFamily="2" charset="0"/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444208" y="400506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Verifica dell’esperienza : 1h</a:t>
            </a:r>
            <a:endParaRPr lang="it-IT" sz="1400" dirty="0"/>
          </a:p>
        </p:txBody>
      </p:sp>
      <p:cxnSp>
        <p:nvCxnSpPr>
          <p:cNvPr id="62" name="Connettore 2 61"/>
          <p:cNvCxnSpPr/>
          <p:nvPr/>
        </p:nvCxnSpPr>
        <p:spPr>
          <a:xfrm>
            <a:off x="5940152" y="4941168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62"/>
          <p:cNvCxnSpPr/>
          <p:nvPr/>
        </p:nvCxnSpPr>
        <p:spPr>
          <a:xfrm>
            <a:off x="5940152" y="494116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flipV="1">
            <a:off x="5940152" y="4581128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6804248" y="443711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Bilancio iniziale di competenze: 3h</a:t>
            </a:r>
            <a:endParaRPr lang="it-IT" sz="1400" dirty="0"/>
          </a:p>
        </p:txBody>
      </p:sp>
      <p:sp>
        <p:nvSpPr>
          <p:cNvPr id="71" name="CasellaDiTesto 70"/>
          <p:cNvSpPr txBox="1"/>
          <p:nvPr/>
        </p:nvSpPr>
        <p:spPr>
          <a:xfrm>
            <a:off x="6624736" y="49411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Portfolio prof., questionari, consultazione..:14 h</a:t>
            </a:r>
            <a:endParaRPr lang="it-IT" sz="1400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6624736" y="5445224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Bilancio finale di competenze: 3h</a:t>
            </a:r>
            <a:endParaRPr lang="it-IT" sz="1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414338"/>
            <a:ext cx="81819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13" y="366713"/>
            <a:ext cx="81819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1) COSA FA IL NEOASSUNTO?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  <p:pic>
        <p:nvPicPr>
          <p:cNvPr id="5" name="Immagine 4" descr="NEO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492896"/>
            <a:ext cx="1613185" cy="1658193"/>
          </a:xfrm>
          <a:prstGeom prst="rect">
            <a:avLst/>
          </a:prstGeom>
        </p:spPr>
      </p:pic>
      <p:pic>
        <p:nvPicPr>
          <p:cNvPr id="6" name="Segnaposto contenuto 5" descr="badge_bilancio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372200" y="1412776"/>
            <a:ext cx="1100740" cy="656431"/>
          </a:xfrm>
          <a:prstGeom prst="rect">
            <a:avLst/>
          </a:prstGeom>
        </p:spPr>
      </p:pic>
      <p:sp>
        <p:nvSpPr>
          <p:cNvPr id="8" name="Freccia curva 7"/>
          <p:cNvSpPr/>
          <p:nvPr/>
        </p:nvSpPr>
        <p:spPr>
          <a:xfrm>
            <a:off x="5364088" y="1628800"/>
            <a:ext cx="864096" cy="864096"/>
          </a:xfrm>
          <a:prstGeom prst="bentArrow">
            <a:avLst>
              <a:gd name="adj1" fmla="val 1356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596336" y="11247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Bilancio di competenze iniziale e finale</a:t>
            </a:r>
            <a:endParaRPr lang="it-IT" sz="1200" dirty="0"/>
          </a:p>
        </p:txBody>
      </p:sp>
      <p:pic>
        <p:nvPicPr>
          <p:cNvPr id="10" name="Immagine 9" descr="pat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981312"/>
            <a:ext cx="808484" cy="735720"/>
          </a:xfrm>
          <a:prstGeom prst="rect">
            <a:avLst/>
          </a:prstGeom>
        </p:spPr>
      </p:pic>
      <p:sp>
        <p:nvSpPr>
          <p:cNvPr id="11" name="Freccia a destra 10"/>
          <p:cNvSpPr/>
          <p:nvPr/>
        </p:nvSpPr>
        <p:spPr>
          <a:xfrm>
            <a:off x="5508104" y="314096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668344" y="322400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Patto per lo sviluppo professionale</a:t>
            </a:r>
            <a:endParaRPr lang="it-IT" sz="1200" dirty="0"/>
          </a:p>
        </p:txBody>
      </p:sp>
      <p:pic>
        <p:nvPicPr>
          <p:cNvPr id="16" name="Immagine 15" descr="anno pro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869160"/>
            <a:ext cx="1380903" cy="1008112"/>
          </a:xfrm>
          <a:prstGeom prst="rect">
            <a:avLst/>
          </a:prstGeom>
        </p:spPr>
      </p:pic>
      <p:sp>
        <p:nvSpPr>
          <p:cNvPr id="18" name="Freccia ad arco 17"/>
          <p:cNvSpPr/>
          <p:nvPr/>
        </p:nvSpPr>
        <p:spPr>
          <a:xfrm>
            <a:off x="4499992" y="4005064"/>
            <a:ext cx="1944216" cy="1728192"/>
          </a:xfrm>
          <a:prstGeom prst="circularArrow">
            <a:avLst>
              <a:gd name="adj1" fmla="val 12500"/>
              <a:gd name="adj2" fmla="val 993561"/>
              <a:gd name="adj3" fmla="val 20457681"/>
              <a:gd name="adj4" fmla="val 16302891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Freccia a destra 18"/>
          <p:cNvSpPr/>
          <p:nvPr/>
        </p:nvSpPr>
        <p:spPr>
          <a:xfrm rot="5400000">
            <a:off x="4355976" y="4581128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580112" y="587727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Laboratori formativi</a:t>
            </a:r>
            <a:endParaRPr lang="it-IT" sz="1200" dirty="0"/>
          </a:p>
        </p:txBody>
      </p:sp>
      <p:pic>
        <p:nvPicPr>
          <p:cNvPr id="17" name="Immagine 16" descr="lab for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5301208"/>
            <a:ext cx="1440160" cy="1080120"/>
          </a:xfrm>
          <a:prstGeom prst="rect">
            <a:avLst/>
          </a:prstGeom>
        </p:spPr>
      </p:pic>
      <p:sp>
        <p:nvSpPr>
          <p:cNvPr id="21" name="Freccia a destra 20"/>
          <p:cNvSpPr/>
          <p:nvPr/>
        </p:nvSpPr>
        <p:spPr>
          <a:xfrm rot="8052487">
            <a:off x="3131840" y="4509120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pe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11760" y="5229200"/>
            <a:ext cx="1152524" cy="995362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7892752" y="5023301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Incontri propedeutici e di restituzione</a:t>
            </a:r>
            <a:endParaRPr lang="it-IT" sz="12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1187624" y="566124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Peer</a:t>
            </a:r>
            <a:r>
              <a:rPr lang="it-IT" sz="1200" dirty="0" smtClean="0"/>
              <a:t> </a:t>
            </a:r>
            <a:r>
              <a:rPr lang="it-IT" sz="1200" dirty="0" err="1" smtClean="0"/>
              <a:t>to</a:t>
            </a:r>
            <a:r>
              <a:rPr lang="it-IT" sz="1200" dirty="0" smtClean="0"/>
              <a:t> </a:t>
            </a:r>
            <a:r>
              <a:rPr lang="it-IT" sz="1200" dirty="0" err="1" smtClean="0"/>
              <a:t>peer</a:t>
            </a:r>
            <a:endParaRPr lang="it-IT" sz="1200" dirty="0"/>
          </a:p>
        </p:txBody>
      </p:sp>
      <p:sp>
        <p:nvSpPr>
          <p:cNvPr id="25" name="Freccia a destra 24"/>
          <p:cNvSpPr/>
          <p:nvPr/>
        </p:nvSpPr>
        <p:spPr>
          <a:xfrm rot="10800000">
            <a:off x="2555776" y="3284983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 descr="form on l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87624" y="2646784"/>
            <a:ext cx="1266889" cy="1646312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0" y="328498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Formazione on </a:t>
            </a:r>
            <a:r>
              <a:rPr lang="it-IT" sz="1200" dirty="0" err="1" smtClean="0"/>
              <a:t>line</a:t>
            </a:r>
            <a:endParaRPr lang="it-IT" sz="1200" dirty="0"/>
          </a:p>
        </p:txBody>
      </p:sp>
      <p:pic>
        <p:nvPicPr>
          <p:cNvPr id="29" name="Immagine 28" descr="esam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3648" y="1052736"/>
            <a:ext cx="1200150" cy="952500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79512" y="155679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Colloquio davanti al </a:t>
            </a:r>
            <a:r>
              <a:rPr lang="it-IT" sz="1200" dirty="0" err="1" smtClean="0"/>
              <a:t>CdV</a:t>
            </a:r>
            <a:endParaRPr lang="it-IT" sz="1200" dirty="0"/>
          </a:p>
        </p:txBody>
      </p:sp>
      <p:sp>
        <p:nvSpPr>
          <p:cNvPr id="31" name="Freccia a destra 30"/>
          <p:cNvSpPr/>
          <p:nvPr/>
        </p:nvSpPr>
        <p:spPr>
          <a:xfrm rot="16200000">
            <a:off x="4047558" y="1569034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/>
          <p:cNvSpPr txBox="1"/>
          <p:nvPr/>
        </p:nvSpPr>
        <p:spPr>
          <a:xfrm>
            <a:off x="3923928" y="7647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180 giorni </a:t>
            </a:r>
            <a:endParaRPr lang="it-IT" b="1" dirty="0"/>
          </a:p>
        </p:txBody>
      </p:sp>
      <p:sp>
        <p:nvSpPr>
          <p:cNvPr id="33" name="Freccia curva 32"/>
          <p:cNvSpPr/>
          <p:nvPr/>
        </p:nvSpPr>
        <p:spPr>
          <a:xfrm flipH="1">
            <a:off x="2771800" y="1484784"/>
            <a:ext cx="864096" cy="936104"/>
          </a:xfrm>
          <a:prstGeom prst="bentArrow">
            <a:avLst>
              <a:gd name="adj1" fmla="val 25000"/>
              <a:gd name="adj2" fmla="val 3185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35</a:t>
            </a:fld>
            <a:endParaRPr lang="it-IT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di </a:t>
            </a:r>
            <a:r>
              <a:rPr lang="it-IT" sz="3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competenze iniziale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>
            <a:off x="179513" y="1268760"/>
            <a:ext cx="626469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Il Docente neo immesso in ruolo, entro il 2° mese di attività, deve predisporre, con la collaborazione del Docente Tutor, un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primo BILANCIO DI COMPETENZE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forma di autovalutazione strutturata 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sulle proprie competenze, in modo da far emergere i punti  da potenziare, per elaborare un </a:t>
            </a: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progetto personalizzato di formazione in servizio. Tale bilancio confluisce nel patto</a:t>
            </a:r>
            <a:r>
              <a:rPr kumimoji="0" lang="it-IT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lo sviluppo professionale.</a:t>
            </a: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 descr="badge_bilanc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124744"/>
            <a:ext cx="2933118" cy="1749177"/>
          </a:xfrm>
          <a:prstGeom prst="rect">
            <a:avLst/>
          </a:prstGeom>
        </p:spPr>
      </p:pic>
      <p:sp>
        <p:nvSpPr>
          <p:cNvPr id="9" name="Freccia bidirezionale verticale 8"/>
          <p:cNvSpPr/>
          <p:nvPr/>
        </p:nvSpPr>
        <p:spPr>
          <a:xfrm>
            <a:off x="7596336" y="2780928"/>
            <a:ext cx="360040" cy="1368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arrotondato 9"/>
          <p:cNvSpPr/>
          <p:nvPr/>
        </p:nvSpPr>
        <p:spPr>
          <a:xfrm>
            <a:off x="6588571" y="4365104"/>
            <a:ext cx="2447925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Progetto personalizzato di formazione in servizio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848872" cy="5170057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di </a:t>
            </a:r>
            <a:r>
              <a:rPr lang="it-IT" sz="3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competenze iniziale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111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8216" y="1600200"/>
            <a:ext cx="61275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di </a:t>
            </a:r>
            <a:r>
              <a:rPr lang="it-IT" sz="3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competenze iniziale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024" y="928670"/>
            <a:ext cx="9071976" cy="565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92867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di </a:t>
            </a:r>
            <a:r>
              <a:rPr lang="it-IT" sz="3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competenze iniziale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63888" y="1412776"/>
            <a:ext cx="5256584" cy="5184576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algn="just">
              <a:buFont typeface="Arial" pitchFamily="34" charset="0"/>
              <a:buChar char="•"/>
              <a:defRPr/>
            </a:pPr>
            <a:endParaRPr lang="it-IT" sz="3100" dirty="0" smtClean="0"/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FF0000"/>
                </a:solidFill>
              </a:rPr>
              <a:t>Il Dirigente Scolastico assieme al docente neo immesso in ruolo, sentito il Docente Tutor, in relazione ai bisogni della scuola stabiliscono, con un </a:t>
            </a:r>
            <a:r>
              <a:rPr lang="it-IT" sz="3800" b="1" u="sng" dirty="0" smtClean="0">
                <a:solidFill>
                  <a:srgbClr val="FF0000"/>
                </a:solidFill>
              </a:rPr>
              <a:t>apposito patto per lo sviluppo professionale</a:t>
            </a:r>
            <a:r>
              <a:rPr lang="it-IT" sz="3800" b="1" dirty="0" smtClean="0">
                <a:solidFill>
                  <a:srgbClr val="FF0000"/>
                </a:solidFill>
              </a:rPr>
              <a:t>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gli obiettivi di sviluppo delle competenze culturali, disciplinari, </a:t>
            </a:r>
            <a:r>
              <a:rPr lang="it-IT" sz="3800" b="1" dirty="0" err="1" smtClean="0">
                <a:solidFill>
                  <a:srgbClr val="3366FF"/>
                </a:solidFill>
              </a:rPr>
              <a:t>didattico-metodologiche</a:t>
            </a:r>
            <a:r>
              <a:rPr lang="it-IT" sz="3800" b="1" dirty="0" smtClean="0">
                <a:solidFill>
                  <a:srgbClr val="3366FF"/>
                </a:solidFill>
              </a:rPr>
              <a:t> e relazionali da raggiungere o migliorare attraverso: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 le attività formative previste nell’anno di prova;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 la partecipazione alle attività formative attivate dall’istituzione scolastica;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b="1" dirty="0" smtClean="0">
                <a:solidFill>
                  <a:srgbClr val="3366FF"/>
                </a:solidFill>
              </a:rPr>
              <a:t>l’eventuale utilizzo della carta elettronica per l’aggiornamento</a:t>
            </a:r>
            <a:r>
              <a:rPr lang="it-IT" sz="3800" b="1" dirty="0" smtClean="0">
                <a:solidFill>
                  <a:srgbClr val="002060"/>
                </a:solidFill>
              </a:rPr>
              <a:t>.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it-IT" sz="3800" dirty="0" smtClean="0"/>
              <a:t>Non è un contratto di natura giuridica ma è un impegno etico –professionale.</a:t>
            </a:r>
          </a:p>
          <a:p>
            <a:pPr>
              <a:buNone/>
              <a:defRPr/>
            </a:pPr>
            <a:endParaRPr lang="it-IT" sz="3800" dirty="0"/>
          </a:p>
        </p:txBody>
      </p:sp>
      <p:pic>
        <p:nvPicPr>
          <p:cNvPr id="26627" name="Picture 2" descr="http://www.adiantum.it/public/news/263201118550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2233612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39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Patto per lo sviluppo professionale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5429264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hlinkClick r:id="rId2"/>
            </a:endParaRPr>
          </a:p>
          <a:p>
            <a:r>
              <a:rPr lang="it-IT" dirty="0" smtClean="0">
                <a:hlinkClick r:id="rId2"/>
              </a:rPr>
              <a:t>https://www.youtube.com/watch?v=MC_eV3Me2gQ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714744" y="500042"/>
            <a:ext cx="51435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Sono salito sulla cattedra per ricordare a me stesso che dobbiamo sempre guardare le cose da angolazioni diverse. E il mondo appare diverso da </a:t>
            </a:r>
            <a:r>
              <a:rPr lang="it-IT" sz="2000" b="1" dirty="0" err="1" smtClean="0">
                <a:solidFill>
                  <a:srgbClr val="FF0000"/>
                </a:solidFill>
              </a:rPr>
              <a:t>quassu'</a:t>
            </a:r>
            <a:r>
              <a:rPr lang="it-IT" sz="2000" b="1" dirty="0" smtClean="0">
                <a:solidFill>
                  <a:srgbClr val="FF0000"/>
                </a:solidFill>
              </a:rPr>
              <a:t>. Non vi ho convinti? Venite a veder voi stessi. Coraggio! E' proprio quando credete di sapere qualcosa che dovete guardarla da un'altra prospettiva. 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(Robin Williams in "L'attimo fuggente", 1989)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89092" name="AutoShape 4" descr="Risultati immagini per robin williams è proprio quandopensate di sapere qualc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9094" name="AutoShape 6" descr="Risultati immagini per robin williams è proprio quandopensate di sapere qualco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9096" name="Picture 8" descr="Risultati immagini per robin williams è proprio quandopensate di sapere qualco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3447260" cy="1928826"/>
          </a:xfrm>
          <a:prstGeom prst="rect">
            <a:avLst/>
          </a:prstGeom>
          <a:noFill/>
        </p:spPr>
      </p:pic>
      <p:pic>
        <p:nvPicPr>
          <p:cNvPr id="89098" name="Picture 10" descr="Risultati immagini per robin williams è proprio quandopensate di sapere qualcos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1480"/>
            <a:ext cx="2936555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0" y="4077072"/>
            <a:ext cx="5220072" cy="25922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40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L’USR Calabria nelle sue articolazioni territoriali</a:t>
            </a:r>
          </a:p>
          <a:p>
            <a:pPr algn="ctr">
              <a:buNone/>
            </a:pPr>
            <a:r>
              <a:rPr lang="it-IT" dirty="0" smtClean="0"/>
              <a:t>+ Scuole polo </a:t>
            </a:r>
          </a:p>
          <a:p>
            <a:pPr algn="ctr">
              <a:buNone/>
            </a:pPr>
            <a:r>
              <a:rPr lang="it-IT" dirty="0" smtClean="0"/>
              <a:t>ORGANIZZANO </a:t>
            </a:r>
          </a:p>
          <a:p>
            <a:pPr algn="ctr">
              <a:buNone/>
            </a:pPr>
            <a:endParaRPr lang="it-IT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Incontri propedeutici e di restituzione 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4365104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1° Incontro propedeutico di 3 ore:</a:t>
            </a:r>
          </a:p>
          <a:p>
            <a:pPr algn="ctr"/>
            <a:r>
              <a:rPr lang="it-IT" dirty="0" smtClean="0"/>
              <a:t>- Aspettative amministrazione e scuola nei confronti dei neoassunti;</a:t>
            </a:r>
          </a:p>
          <a:p>
            <a:pPr algn="ctr"/>
            <a:r>
              <a:rPr lang="it-IT" dirty="0" smtClean="0"/>
              <a:t>- Illustrazione modalità del percorso e delle opportunità di sviluppo professionale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9" name="Freccia angolare bidirezionale 8"/>
          <p:cNvSpPr/>
          <p:nvPr/>
        </p:nvSpPr>
        <p:spPr>
          <a:xfrm rot="13399615">
            <a:off x="4026994" y="3201733"/>
            <a:ext cx="1522059" cy="1534653"/>
          </a:xfrm>
          <a:prstGeom prst="leftUpArrow">
            <a:avLst>
              <a:gd name="adj1" fmla="val 1276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 descr="suc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1905000" cy="1371600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>
            <a:off x="4644008" y="3933056"/>
            <a:ext cx="4499992" cy="27363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076056" y="443711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2° Incontro di restituzione 3 ore</a:t>
            </a:r>
          </a:p>
          <a:p>
            <a:r>
              <a:rPr lang="it-IT" dirty="0" smtClean="0"/>
              <a:t>- Condivisione del lavoro svolto da docenti e riflessioni sui punti di forza e sulle criticità dell’esperienza, con eventuali proposte migliorative</a:t>
            </a:r>
            <a:endParaRPr lang="it-IT" dirty="0"/>
          </a:p>
        </p:txBody>
      </p:sp>
      <p:pic>
        <p:nvPicPr>
          <p:cNvPr id="14" name="Immagine 13" descr="obie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204864"/>
            <a:ext cx="2286000" cy="17240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/>
          <a:lstStyle/>
          <a:p>
            <a:r>
              <a:rPr lang="it-IT" dirty="0" smtClean="0"/>
              <a:t>Il docente neoassunto, sulla base del bilancio di competenze e del patto per lo sviluppo professionale, partecipa a </a:t>
            </a:r>
            <a:r>
              <a:rPr lang="it-IT" b="1" dirty="0" smtClean="0"/>
              <a:t>4 laboratori della durata di 3 ore ciascuno</a:t>
            </a:r>
            <a:r>
              <a:rPr lang="it-IT" dirty="0" smtClean="0"/>
              <a:t>, con la possibilità di optare tra le diverse proposte offerte a livello territoriale. </a:t>
            </a:r>
          </a:p>
          <a:p>
            <a:r>
              <a:rPr lang="it-IT" dirty="0" smtClean="0"/>
              <a:t>L’obiettivo è quello di potenziare le competenze trasversali e approfondire conoscenze specifiche del docente, stimolare la condivisione di esperienze e la soluzione di problemi reali del contesto scuola (Cerini).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522958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lABORA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n-cs"/>
              </a:rPr>
              <a:t>Laboratori formativi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1225341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Sono individuate le seguenti aree trasversali, tra cui è stata scelta 1 tematica dai docenti nelle varie province, oltre quelle obbligatorie e/o fortemente consigliate</a:t>
            </a:r>
            <a:r>
              <a:rPr lang="it-IT" b="1" dirty="0" smtClean="0">
                <a:solidFill>
                  <a:srgbClr val="FF0000"/>
                </a:solidFill>
              </a:rPr>
              <a:t>*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27584" y="2502188"/>
            <a:ext cx="58326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Gestione della classe e problematiche relazionali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7544" y="2070140"/>
            <a:ext cx="583264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Nuove risorse digitali e loro impatto sulla didattica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3006244"/>
            <a:ext cx="583264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Valutazione didattica e valutazione di sistema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3582184"/>
            <a:ext cx="58326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Bisogni Educativi Speciali e disabilità- OBBLIGATORIO 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55676" y="4086364"/>
            <a:ext cx="583264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Contrasto alla dispersione scolastica 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79712" y="4607808"/>
            <a:ext cx="58326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Inclusione sociale e dinamiche interculturali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339752" y="5166484"/>
            <a:ext cx="58326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Orientamento e alternanza scuola-lavoro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627784" y="5805264"/>
            <a:ext cx="583264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Buone pratiche di didattiche disciplinari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9512" y="6341060"/>
            <a:ext cx="3564396" cy="3693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Sviluppo Sostenibile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 rot="20117040">
            <a:off x="182119" y="5201379"/>
            <a:ext cx="14359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2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NEW!</a:t>
            </a:r>
            <a:endParaRPr lang="it-IT" sz="32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Freccia a destra 16"/>
          <p:cNvSpPr/>
          <p:nvPr/>
        </p:nvSpPr>
        <p:spPr>
          <a:xfrm rot="3885166">
            <a:off x="1011721" y="5862781"/>
            <a:ext cx="630070" cy="254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724128" y="2008297"/>
            <a:ext cx="3600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610301" y="3571181"/>
            <a:ext cx="3600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3023827" y="6329106"/>
            <a:ext cx="36004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lABORA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n-cs"/>
              </a:rPr>
              <a:t>Tematica scelta dai neoassunti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n-cs"/>
              </a:rPr>
              <a:t>della provincia  di Cosenza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n-cs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1520" y="1331885"/>
            <a:ext cx="583264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Gestione della classe e problematiche relazionali</a:t>
            </a:r>
            <a:endParaRPr lang="it-IT" sz="2800" dirty="0"/>
          </a:p>
        </p:txBody>
      </p:sp>
      <p:sp>
        <p:nvSpPr>
          <p:cNvPr id="3" name="AutoShape 2" descr="Forms response chart. Question title: SCELTA DEI LABORATORI (SCEGLIERNE UNO). Number of responses: 474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Forms response chart. Question title: SCELTA DEI LABORATORI (SCEGLIERNE UNO). Number of responses: 474 responses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" name="Immagine 11"/>
          <p:cNvPicPr/>
          <p:nvPr/>
        </p:nvPicPr>
        <p:blipFill rotWithShape="1">
          <a:blip r:embed="rId2"/>
          <a:srcRect l="21297" t="28084" r="22567" b="25275"/>
          <a:stretch/>
        </p:blipFill>
        <p:spPr bwMode="auto">
          <a:xfrm>
            <a:off x="1581784" y="2564904"/>
            <a:ext cx="6734632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1" descr="Logo IPSS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4466"/>
            <a:ext cx="719138" cy="715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8" y="265002"/>
            <a:ext cx="794254" cy="954889"/>
          </a:xfrm>
          <a:prstGeom prst="rect">
            <a:avLst/>
          </a:prstGeom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04560786"/>
              </p:ext>
            </p:extLst>
          </p:nvPr>
        </p:nvGraphicFramePr>
        <p:xfrm>
          <a:off x="357158" y="1428736"/>
          <a:ext cx="8318158" cy="3435096"/>
        </p:xfrm>
        <a:graphic>
          <a:graphicData uri="http://schemas.openxmlformats.org/drawingml/2006/table">
            <a:tbl>
              <a:tblPr/>
              <a:tblGrid>
                <a:gridCol w="1909446"/>
                <a:gridCol w="4392488"/>
                <a:gridCol w="2016224"/>
              </a:tblGrid>
              <a:tr h="4841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AMBITO 1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IC «Don Milani- De Matera»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Cosenza 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AMBITO 2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IPSEOA  “S. Francesco di Paola”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Paola (CS)</a:t>
                      </a:r>
                      <a:endParaRPr lang="it-IT" sz="28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kern="12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AMBITO 3</a:t>
                      </a:r>
                      <a:endParaRPr lang="it-IT" sz="2800" b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ITC “Palma”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Corigliano (CS)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AMBITO</a:t>
                      </a:r>
                      <a:r>
                        <a:rPr lang="it-IT" sz="28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Liceo Scientifico  “E. Mattei”</a:t>
                      </a:r>
                      <a:endParaRPr lang="it-IT" sz="2400" b="1" kern="12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Castrovillari</a:t>
                      </a:r>
                      <a:endParaRPr lang="it-IT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191">
                <a:tc gridSpan="3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t-IT" sz="2800" b="1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OPPURE</a:t>
                      </a:r>
                      <a:r>
                        <a:rPr lang="it-IT" sz="2800" b="1" baseline="0" dirty="0" smtClean="0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IN SCUOLE “SNODO”DELL’AMBITO</a:t>
                      </a:r>
                      <a:endParaRPr lang="it-IT" sz="2800" b="1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it-IT" sz="2400" b="1" kern="12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it-IT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n-cs"/>
              </a:rPr>
              <a:t>Dove si svolgeranno i laboratori?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475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91580" y="954588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chemeClr val="tx2">
                    <a:lumMod val="50000"/>
                  </a:schemeClr>
                </a:solidFill>
              </a:rPr>
              <a:t>Cronoprogramma</a:t>
            </a:r>
          </a:p>
          <a:p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239860"/>
              </p:ext>
            </p:extLst>
          </p:nvPr>
        </p:nvGraphicFramePr>
        <p:xfrm>
          <a:off x="899592" y="1693253"/>
          <a:ext cx="7272808" cy="3983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7830"/>
                <a:gridCol w="1817830"/>
                <a:gridCol w="1818574"/>
                <a:gridCol w="1818574"/>
              </a:tblGrid>
              <a:tr h="435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effectLst/>
                        </a:rPr>
                        <a:t> 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NOVEMBRE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DICEMBRE-  APRILE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APRILE</a:t>
                      </a:r>
                      <a:endParaRPr lang="it-I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Primo incontro informativo/ accoglienza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2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it-IT" sz="2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Realizzazione dei laboratori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DA STABILIRE</a:t>
                      </a:r>
                      <a:endParaRPr lang="it-IT" sz="2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894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Secondo incontro </a:t>
                      </a:r>
                      <a:r>
                        <a:rPr lang="it-IT" sz="1400" dirty="0" smtClean="0">
                          <a:effectLst/>
                        </a:rPr>
                        <a:t>informativo</a:t>
                      </a:r>
                      <a:r>
                        <a:rPr lang="it-IT" sz="1400">
                          <a:effectLst/>
                        </a:rPr>
                        <a:t>/ </a:t>
                      </a:r>
                      <a:r>
                        <a:rPr lang="it-IT" sz="1400" smtClean="0">
                          <a:effectLst/>
                        </a:rPr>
                        <a:t>restituzione</a:t>
                      </a:r>
                      <a:endParaRPr lang="it-IT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Entro il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30 aprile 2018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Immagine 41" descr="Logo IPSS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84466"/>
            <a:ext cx="719138" cy="7159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6185"/>
            <a:ext cx="794254" cy="9548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74982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414338"/>
            <a:ext cx="81248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322894" y="941388"/>
            <a:ext cx="8498210" cy="3916363"/>
          </a:xfrm>
        </p:spPr>
        <p:txBody>
          <a:bodyPr/>
          <a:lstStyle/>
          <a:p>
            <a:pPr marL="0" indent="0" algn="just">
              <a:buNone/>
            </a:pPr>
            <a:r>
              <a:rPr lang="it-IT" altLang="it-IT" sz="2400" dirty="0" smtClean="0"/>
              <a:t>Questa </a:t>
            </a:r>
            <a:r>
              <a:rPr lang="it-IT" altLang="it-IT" sz="2400" dirty="0"/>
              <a:t>fase avviata </a:t>
            </a:r>
            <a:r>
              <a:rPr lang="it-IT" altLang="it-IT" sz="2400" dirty="0" smtClean="0"/>
              <a:t>già nel </a:t>
            </a:r>
            <a:r>
              <a:rPr lang="it-IT" altLang="it-IT" sz="2400" dirty="0"/>
              <a:t>corso dell’</a:t>
            </a:r>
            <a:r>
              <a:rPr lang="it-IT" altLang="it-IT" sz="2400" dirty="0" err="1"/>
              <a:t>a.s.</a:t>
            </a:r>
            <a:r>
              <a:rPr lang="it-IT" altLang="it-IT" sz="2400" dirty="0"/>
              <a:t> </a:t>
            </a:r>
            <a:r>
              <a:rPr lang="it-IT" altLang="it-IT" sz="2400" dirty="0" smtClean="0"/>
              <a:t>2014/2015 è articolata, di massima, in diversi momenti:</a:t>
            </a:r>
          </a:p>
          <a:p>
            <a:pPr algn="just"/>
            <a:r>
              <a:rPr lang="it-IT" altLang="it-IT" sz="2400" dirty="0" smtClean="0"/>
              <a:t>3 h di progettazione condivisa;</a:t>
            </a:r>
          </a:p>
          <a:p>
            <a:pPr algn="just"/>
            <a:r>
              <a:rPr lang="it-IT" altLang="it-IT" sz="2400" dirty="0" smtClean="0"/>
              <a:t>4 h di osservazione del neoassunto nella classe del tutor;</a:t>
            </a:r>
          </a:p>
          <a:p>
            <a:pPr algn="just"/>
            <a:r>
              <a:rPr lang="it-IT" altLang="it-IT" sz="2400" dirty="0" smtClean="0"/>
              <a:t>4 h di osservazione del tutor nella classe del neoassunto;</a:t>
            </a:r>
          </a:p>
          <a:p>
            <a:pPr algn="just"/>
            <a:r>
              <a:rPr lang="it-IT" altLang="it-IT" sz="2400" dirty="0" smtClean="0"/>
              <a:t>1 h di verifica dell’esperienza iniziata e dedicato a momenti di tutoraggio e di osservazione reciproca, di affiancamento nel lavoro didattico, di riflessione e di documentazione.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A121-CF6A-4EE5-8874-008A39FB173E}" type="slidenum">
              <a:rPr lang="it-IT" smtClean="0"/>
              <a:pPr>
                <a:defRPr/>
              </a:pPr>
              <a:t>47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3999" cy="9087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Fase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to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93096"/>
            <a:ext cx="2533650" cy="180975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26880"/>
            <a:ext cx="2143125" cy="21431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679305"/>
            <a:ext cx="2286000" cy="141922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100392" y="5445224"/>
            <a:ext cx="5040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046425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088" y="1603374"/>
            <a:ext cx="7273925" cy="5137993"/>
          </a:xfrm>
        </p:spPr>
        <p:txBody>
          <a:bodyPr/>
          <a:lstStyle/>
          <a:p>
            <a:pPr algn="just">
              <a:defRPr/>
            </a:pPr>
            <a:r>
              <a:rPr lang="it-IT" altLang="it-IT" sz="2400" dirty="0" smtClean="0"/>
              <a:t>Il docente tutor- collega esperto, competente e motivato, accompagna il neoassunto: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2060"/>
                </a:solidFill>
              </a:rPr>
              <a:t>accogliendolo</a:t>
            </a:r>
            <a:r>
              <a:rPr lang="it-IT" altLang="it-IT" sz="2400" dirty="0" smtClean="0"/>
              <a:t> nella comunità professionale e responsabilizzandolo anche attraverso l’auto-riconoscimento;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70C0"/>
                </a:solidFill>
              </a:rPr>
              <a:t>favorendo la sua partecipazione </a:t>
            </a:r>
            <a:r>
              <a:rPr lang="it-IT" altLang="it-IT" sz="2400" dirty="0" smtClean="0"/>
              <a:t>ai diversi momenti della vita collegiale della scuola;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rgbClr val="0000FF"/>
                </a:solidFill>
              </a:rPr>
              <a:t>esercitando ogni utile forma di ascolto, consulenza e collaborazione </a:t>
            </a:r>
            <a:r>
              <a:rPr lang="it-IT" altLang="it-IT" sz="2400" dirty="0" smtClean="0"/>
              <a:t>per migliorare la qualità e l’efficacia dell’insegnamento;</a:t>
            </a:r>
          </a:p>
          <a:p>
            <a:pPr algn="just">
              <a:buFontTx/>
              <a:buChar char="-"/>
              <a:defRPr/>
            </a:pPr>
            <a:r>
              <a:rPr lang="it-IT" altLang="it-IT" sz="2400" b="1" dirty="0" smtClean="0">
                <a:solidFill>
                  <a:schemeClr val="accent5">
                    <a:lumMod val="50000"/>
                  </a:schemeClr>
                </a:solidFill>
              </a:rPr>
              <a:t>predisponendo momenti di reciproca osservazione</a:t>
            </a:r>
            <a:r>
              <a:rPr lang="it-IT" altLang="it-IT" sz="2400" dirty="0" smtClean="0"/>
              <a:t> (</a:t>
            </a:r>
            <a:r>
              <a:rPr lang="it-IT" altLang="it-IT" sz="2400" i="1" dirty="0" err="1" smtClean="0"/>
              <a:t>peer</a:t>
            </a:r>
            <a:r>
              <a:rPr lang="it-IT" altLang="it-IT" sz="2400" i="1" dirty="0" smtClean="0"/>
              <a:t> to </a:t>
            </a:r>
            <a:r>
              <a:rPr lang="it-IT" altLang="it-IT" sz="2400" i="1" dirty="0" err="1" smtClean="0"/>
              <a:t>peer</a:t>
            </a:r>
            <a:r>
              <a:rPr lang="it-IT" altLang="it-IT" sz="2400" i="1" dirty="0" smtClean="0"/>
              <a:t>).</a:t>
            </a:r>
          </a:p>
          <a:p>
            <a:pPr algn="just">
              <a:defRPr/>
            </a:pPr>
            <a:endParaRPr lang="it-IT" altLang="it-IT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0"/>
            <a:ext cx="9160768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Attività di tutoring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3C55-9984-4187-B476-054C65946440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3" name="Rettangolo arrotondato 2"/>
          <p:cNvSpPr/>
          <p:nvPr/>
        </p:nvSpPr>
        <p:spPr>
          <a:xfrm>
            <a:off x="683568" y="1124744"/>
            <a:ext cx="7704856" cy="3240360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i="1" dirty="0" smtClean="0">
              <a:solidFill>
                <a:srgbClr val="002060"/>
              </a:solidFill>
              <a:latin typeface="Baskerville Old Face" pitchFamily="18" charset="0"/>
              <a:cs typeface="Tahoma" pitchFamily="34" charset="0"/>
            </a:endParaRPr>
          </a:p>
          <a:p>
            <a:pPr algn="ctr"/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Accettando di insegnare avete accettato una sfida: quella di rendere l’alunno protagonista del proprio apprendimento.</a:t>
            </a:r>
          </a:p>
          <a:p>
            <a:pPr algn="ctr"/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Valutare un alunno infatti non deve essere accertare se l’alunno sappia o meno un determinato argomento ,ma appurare se sappia cosa farsene di quel sapere per diventare una persona autonoma, </a:t>
            </a:r>
            <a:r>
              <a:rPr lang="it-IT" sz="2400" b="1" i="1" dirty="0" err="1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….pronta</a:t>
            </a:r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 al futuro.</a:t>
            </a:r>
          </a:p>
          <a:p>
            <a:pPr algn="ctr"/>
            <a:r>
              <a:rPr lang="it-IT" sz="24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(</a:t>
            </a:r>
            <a:r>
              <a:rPr lang="it-IT" sz="16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liberamente tratto da “Essere docenti  in Emilia </a:t>
            </a:r>
            <a:r>
              <a:rPr lang="it-IT" sz="1600" b="1" i="1" dirty="0" err="1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-Romagna</a:t>
            </a:r>
            <a:r>
              <a:rPr lang="it-IT" sz="1600" b="1" i="1" dirty="0" smtClean="0">
                <a:solidFill>
                  <a:srgbClr val="002060"/>
                </a:solidFill>
                <a:latin typeface="Baskerville Old Face" pitchFamily="18" charset="0"/>
                <a:cs typeface="Tahoma" pitchFamily="34" charset="0"/>
              </a:rPr>
              <a:t>”)</a:t>
            </a:r>
          </a:p>
          <a:p>
            <a:pPr algn="ctr"/>
            <a:endParaRPr lang="it-IT" sz="2400" b="1" dirty="0">
              <a:solidFill>
                <a:srgbClr val="002060"/>
              </a:solidFill>
              <a:latin typeface="Baskerville Old Face" pitchFamily="18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7920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ESSERE DOCENTI …..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7" name="Immagine 6" descr="class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5" y="4437112"/>
            <a:ext cx="3602505" cy="208823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contenuto 2"/>
          <p:cNvSpPr>
            <a:spLocks noGrp="1"/>
          </p:cNvSpPr>
          <p:nvPr>
            <p:ph idx="1"/>
          </p:nvPr>
        </p:nvSpPr>
        <p:spPr>
          <a:xfrm>
            <a:off x="322894" y="941388"/>
            <a:ext cx="8498210" cy="3916363"/>
          </a:xfrm>
        </p:spPr>
        <p:txBody>
          <a:bodyPr/>
          <a:lstStyle/>
          <a:p>
            <a:pPr marL="0" lvl="0" indent="0" algn="just">
              <a:buNone/>
            </a:pPr>
            <a:r>
              <a:rPr lang="it-IT" altLang="it-IT" sz="2400" dirty="0">
                <a:solidFill>
                  <a:prstClr val="black"/>
                </a:solidFill>
              </a:rPr>
              <a:t>L’obiettivo è quello di sviluppare competenze sulla conduzione della classe e sulle attività dell’insegnamento, sul sostegno alla motivazione degli allievi, sulla costruzione di climi positivi e motivanti e sulle modalità di verifica formativa degli apprendimenti.  (Cerini)</a:t>
            </a:r>
            <a:endParaRPr lang="it-IT" altLang="it-IT" sz="2400" b="1" u="sng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it-IT" alt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A121-CF6A-4EE5-8874-008A39FB173E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3999" cy="9087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L’Osservazione nella fase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to </a:t>
            </a: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peer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7"/>
            <a:ext cx="6076950" cy="38884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37811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2"/>
          <p:cNvSpPr>
            <a:spLocks noGrp="1"/>
          </p:cNvSpPr>
          <p:nvPr>
            <p:ph idx="1"/>
          </p:nvPr>
        </p:nvSpPr>
        <p:spPr>
          <a:xfrm>
            <a:off x="2632967" y="1127945"/>
            <a:ext cx="5986462" cy="4029247"/>
          </a:xfrm>
          <a:solidFill>
            <a:srgbClr val="66FFFF">
              <a:alpha val="18039"/>
            </a:srgbClr>
          </a:solidFill>
        </p:spPr>
        <p:txBody>
          <a:bodyPr/>
          <a:lstStyle/>
          <a:p>
            <a:pPr algn="just"/>
            <a:r>
              <a:rPr lang="it-IT" altLang="it-IT" sz="2000" b="1" dirty="0" smtClean="0"/>
              <a:t>La formazione on line accompagna tutto il percorso dei neoassunti, consente al docente di:</a:t>
            </a:r>
          </a:p>
          <a:p>
            <a:pPr algn="just"/>
            <a:r>
              <a:rPr lang="it-IT" altLang="it-IT" sz="2000" b="1" dirty="0" smtClean="0"/>
              <a:t>Elaborare un proprio portfolio professionale</a:t>
            </a:r>
          </a:p>
          <a:p>
            <a:pPr algn="just"/>
            <a:r>
              <a:rPr lang="it-IT" altLang="it-IT" sz="2000" b="1" dirty="0" smtClean="0"/>
              <a:t>Rispondere a questionari per il monitoraggio delle diverse fasi del percorso formativo;</a:t>
            </a:r>
          </a:p>
          <a:p>
            <a:pPr algn="just"/>
            <a:r>
              <a:rPr lang="it-IT" altLang="it-IT" sz="2000" b="1" dirty="0" smtClean="0"/>
              <a:t>Consultare materiali di studio risorse didattiche e siti web dedicati.</a:t>
            </a:r>
          </a:p>
          <a:p>
            <a:pPr algn="just"/>
            <a:r>
              <a:rPr lang="it-IT" altLang="it-IT" sz="2000" b="1" dirty="0" smtClean="0"/>
              <a:t>L’obiettivo è quello di stimolare l’analisi e la riflessione sul percorso formativo del docente neoassunto al fine di migliorare la sua capacità di progettazione, di realizzazione e di valutazione delle attività didattiche.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8B212-2DBD-43E4-AFAA-FEA5E0018AB1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3999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Formazione on line- Portfolio digitale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2" y="2420888"/>
            <a:ext cx="2200275" cy="207645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555776" y="5517232"/>
            <a:ext cx="4831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E-LEARNING 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1128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5400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Piattaforma Indire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pic>
        <p:nvPicPr>
          <p:cNvPr id="8" name="Segnaposto contenuto 7"/>
          <p:cNvPicPr>
            <a:picLocks noGrp="1"/>
          </p:cNvPicPr>
          <p:nvPr>
            <p:ph idx="1"/>
          </p:nvPr>
        </p:nvPicPr>
        <p:blipFill rotWithShape="1">
          <a:blip r:embed="rId2"/>
          <a:srcRect l="1381" t="7272" r="690" b="11484"/>
          <a:stretch/>
        </p:blipFill>
        <p:spPr bwMode="auto">
          <a:xfrm>
            <a:off x="457200" y="1556792"/>
            <a:ext cx="8363272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4542436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36" y="19348"/>
            <a:ext cx="9119964" cy="1143000"/>
          </a:xfrm>
          <a:solidFill>
            <a:srgbClr val="FFC000"/>
          </a:solidFill>
        </p:spPr>
        <p:txBody>
          <a:bodyPr/>
          <a:lstStyle/>
          <a:p>
            <a:r>
              <a:rPr lang="it-IT" dirty="0" smtClean="0"/>
              <a:t>Risorse presenti in piattaforma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53</a:t>
            </a:fld>
            <a:endParaRPr lang="it-IT"/>
          </a:p>
        </p:txBody>
      </p:sp>
      <p:pic>
        <p:nvPicPr>
          <p:cNvPr id="11" name="Segnaposto contenut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715294"/>
            <a:ext cx="6076950" cy="4295775"/>
          </a:xfrm>
        </p:spPr>
      </p:pic>
    </p:spTree>
    <p:extLst>
      <p:ext uri="{BB962C8B-B14F-4D97-AF65-F5344CB8AC3E}">
        <p14:creationId xmlns="" xmlns:p14="http://schemas.microsoft.com/office/powerpoint/2010/main" val="1346714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contenuto 2"/>
          <p:cNvSpPr>
            <a:spLocks noGrp="1"/>
          </p:cNvSpPr>
          <p:nvPr>
            <p:ph idx="1"/>
          </p:nvPr>
        </p:nvSpPr>
        <p:spPr>
          <a:xfrm>
            <a:off x="33412" y="1340769"/>
            <a:ext cx="2882404" cy="2952328"/>
          </a:xfrm>
          <a:solidFill>
            <a:srgbClr val="66FFFF">
              <a:alpha val="18039"/>
            </a:srgbClr>
          </a:solidFill>
        </p:spPr>
        <p:txBody>
          <a:bodyPr/>
          <a:lstStyle/>
          <a:p>
            <a:r>
              <a:rPr lang="it-IT" altLang="it-IT" sz="2400" b="1" dirty="0" smtClean="0"/>
              <a:t>Il docente neoassunto traccia un bilancio delle proprie competenze raggiunte in forma di autovalutazione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8B212-2DBD-43E4-AFAA-FEA5E0018AB1}" type="slidenum">
              <a:rPr lang="it-IT" smtClean="0"/>
              <a:pPr>
                <a:defRPr/>
              </a:pPr>
              <a:t>54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3999" cy="112474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Bilancio finale delle competenze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2414587"/>
            <a:ext cx="2247900" cy="2028825"/>
          </a:xfrm>
          <a:prstGeom prst="rect">
            <a:avLst/>
          </a:prstGeom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5695950" y="1493168"/>
            <a:ext cx="3196530" cy="4168080"/>
          </a:xfrm>
          <a:prstGeom prst="rect">
            <a:avLst/>
          </a:prstGeom>
          <a:solidFill>
            <a:srgbClr val="66FFFF">
              <a:alpha val="1803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it-IT" sz="2400" b="1" dirty="0" smtClean="0"/>
              <a:t>In esso: </a:t>
            </a:r>
          </a:p>
          <a:p>
            <a:pPr marL="0" indent="0">
              <a:buNone/>
            </a:pPr>
            <a:r>
              <a:rPr lang="it-IT" altLang="it-IT" sz="2400" b="1" dirty="0" smtClean="0"/>
              <a:t>1) Registra cambiamenti rispetto Bilancio iniziale;</a:t>
            </a:r>
          </a:p>
          <a:p>
            <a:pPr marL="0" indent="0">
              <a:buNone/>
            </a:pPr>
            <a:r>
              <a:rPr lang="it-IT" altLang="it-IT" sz="2400" b="1" dirty="0" smtClean="0"/>
              <a:t>2) Rilancia l’auto-progettazione professionale;</a:t>
            </a:r>
          </a:p>
          <a:p>
            <a:pPr marL="0" indent="0">
              <a:buNone/>
            </a:pPr>
            <a:r>
              <a:rPr lang="it-IT" altLang="it-IT" sz="2400" b="1" dirty="0" smtClean="0"/>
              <a:t>3) Favorisce una continuità nella formazione in servizio </a:t>
            </a:r>
          </a:p>
          <a:p>
            <a:pPr marL="0" indent="0">
              <a:buNone/>
            </a:pPr>
            <a:endParaRPr lang="it-IT" altLang="it-IT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1032485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55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142984"/>
            <a:ext cx="8928992" cy="571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7524328" y="5517232"/>
            <a:ext cx="50405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ruolo del Dirigente Scolastico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7690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it-IT" sz="3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rPr>
              <a:t>Ruolo Dirigente </a:t>
            </a: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3491880" cy="5256584"/>
          </a:xfrm>
        </p:spPr>
        <p:txBody>
          <a:bodyPr/>
          <a:lstStyle/>
          <a:p>
            <a:r>
              <a:rPr lang="it-IT" sz="2400" dirty="0" smtClean="0"/>
              <a:t>Le modalità del nuovo anno di formazione richiamano il dirigente ad una maggiore vicinanza con la vita d’aula, a promuovere lo sviluppo professionale dei docenti, a scommettere sul fattore umano, come risorsa decisiva per il miglioramento della scuola.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56</a:t>
            </a:fld>
            <a:endParaRPr lang="it-IT"/>
          </a:p>
        </p:txBody>
      </p:sp>
      <p:pic>
        <p:nvPicPr>
          <p:cNvPr id="4098" name="Picture 2" descr="23,4&#10;21,7&#10;54,9&#10;46,9&#10;77,1&#10;19,5&#10;25,5&#10;44,6&#10;47,4&#10;72,9&#10;0 10 20 30 40 50 60 70 80 90&#10;Valorizzazione degli apporti degli allievi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4896544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152400" y="15240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Ruolo Dirigente </a:t>
            </a: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7465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7144" y="1143000"/>
            <a:ext cx="5256212" cy="4464050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400" dirty="0">
                <a:cs typeface="Calibri" pitchFamily="34" charset="0"/>
              </a:rPr>
              <a:t> Al termine dell’anno di formazione e di prova, nel periodo intercorrente tra il termine delle attività didattiche, compresi gli esami di qualifica e di Stato, e la conclusione dell’anno scolastico, il Comitato di valutazione è convocato dal Dirigente Scolastico per procedere all’espressione del parere sul superamento del periodo di formazione e di prova.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144" y="0"/>
            <a:ext cx="9136856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Procedure per la valutazione del periodo di formazione e di prova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5327625" y="1143000"/>
            <a:ext cx="3816375" cy="4464496"/>
          </a:xfrm>
          <a:prstGeom prst="round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000" dirty="0"/>
              <a:t> </a:t>
            </a:r>
            <a:r>
              <a:rPr lang="it-IT" sz="2400" dirty="0" smtClean="0">
                <a:cs typeface="Calibri" pitchFamily="34" charset="0"/>
              </a:rPr>
              <a:t>Davanti al Comitato di valutazione il docente presenterà e discuterà alla fine dell’anno di prova il portfolio professionale (che sostituisce la tesina) In tale portfolio verrà compresa la relazione finale in forma di documentazione didattica</a:t>
            </a:r>
            <a:endParaRPr lang="it-IT" sz="2400" dirty="0">
              <a:cs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contenuto 2"/>
          <p:cNvSpPr>
            <a:spLocks noGrp="1"/>
          </p:cNvSpPr>
          <p:nvPr>
            <p:ph idx="1"/>
          </p:nvPr>
        </p:nvSpPr>
        <p:spPr>
          <a:xfrm>
            <a:off x="-107950" y="1412875"/>
            <a:ext cx="4248150" cy="5040313"/>
          </a:xfrm>
        </p:spPr>
        <p:txBody>
          <a:bodyPr/>
          <a:lstStyle/>
          <a:p>
            <a:pPr algn="just"/>
            <a:r>
              <a:rPr lang="it-IT" altLang="it-IT" sz="2400" smtClean="0"/>
              <a:t> In caso di giudizio favorevole, il Dirigente Scolastico emette provvedimento motivato di conferma in ruolo per il docente neo-assunto, ai sensi dell’art. </a:t>
            </a:r>
            <a:r>
              <a:rPr lang="it-IT" altLang="it-IT" sz="2400" b="1" smtClean="0"/>
              <a:t>14 del DPR n. 275 del 8/3/99.</a:t>
            </a:r>
            <a:endParaRPr lang="it-IT" altLang="it-IT" sz="2400" smtClean="0"/>
          </a:p>
          <a:p>
            <a:pPr algn="just">
              <a:buFont typeface="Arial" charset="0"/>
              <a:buNone/>
            </a:pPr>
            <a:endParaRPr lang="it-IT" altLang="it-IT" sz="240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EA922-62CE-42C6-A504-420AF6521A90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La conferma in ruolo</a:t>
            </a:r>
          </a:p>
        </p:txBody>
      </p:sp>
      <p:pic>
        <p:nvPicPr>
          <p:cNvPr id="35845" name="Picture 6" descr="https://encrypted-tbn3.gstatic.com/images?q=tbn:ANd9GcQllixP4VKX2KbVpp90DD87IVNQ_jjMirbT7kV1GSWaO32kF0Uf61Qs1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1341438"/>
            <a:ext cx="14668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2" descr="https://encrypted-tbn1.gstatic.com/images?q=tbn:ANd9GcR3Dp87WpuNndsu6Qigb6NxCJyiczMw8GUCg9iIj7ylNNwlTfRV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029075"/>
            <a:ext cx="100806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4140200" y="2349500"/>
            <a:ext cx="4824413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it-IT" sz="2400" dirty="0">
              <a:latin typeface="+mn-lt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it-IT" sz="2400" dirty="0">
                <a:latin typeface="+mn-lt"/>
                <a:cs typeface="+mn-cs"/>
              </a:rPr>
              <a:t>In caso di </a:t>
            </a:r>
            <a:r>
              <a:rPr lang="it-IT" sz="2400" b="1" dirty="0">
                <a:solidFill>
                  <a:srgbClr val="FF0000"/>
                </a:solidFill>
                <a:latin typeface="+mn-lt"/>
                <a:cs typeface="+mn-cs"/>
              </a:rPr>
              <a:t>giudizio sfavorevole</a:t>
            </a:r>
            <a:r>
              <a:rPr lang="it-IT" sz="2400" dirty="0">
                <a:latin typeface="+mn-lt"/>
                <a:cs typeface="+mn-cs"/>
              </a:rPr>
              <a:t>, il D.S. emette provvedimento motivato di ripetizione del periodo di formazione e di prova. Tale provvedimento dovrà indicare gli elementi di criticità emersi e le forme di supporto formativo e di verifica del conseguimento degli standard richiesti ai fini della conferma in ruolo.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https://www.professionistiscuola.it/tfa-e-pas/2979-docenti-neoimmessi-2017-18-anno-di-prova-esempio-completo-di-bilancio-iniziale-e-finale-registro-peer-to-peer.html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225550"/>
            <a:ext cx="5708650" cy="4900613"/>
          </a:xfrm>
        </p:spPr>
      </p:pic>
      <p:sp>
        <p:nvSpPr>
          <p:cNvPr id="5123" name="CasellaDiTesto 2"/>
          <p:cNvSpPr txBox="1">
            <a:spLocks noChangeArrowheads="1"/>
          </p:cNvSpPr>
          <p:nvPr/>
        </p:nvSpPr>
        <p:spPr bwMode="auto">
          <a:xfrm>
            <a:off x="285720" y="428604"/>
            <a:ext cx="86132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TUTTE LE FACCE DELLA NOSTRA SCUOLA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/>
          <a:lstStyle/>
          <a:p>
            <a:r>
              <a:rPr lang="it-IT" sz="1800" u="sng" dirty="0" smtClean="0">
                <a:hlinkClick r:id="rId2"/>
              </a:rPr>
              <a:t>http://www.slideshare.net/</a:t>
            </a:r>
            <a:r>
              <a:rPr lang="it-IT" sz="1800" u="sng" dirty="0" err="1" smtClean="0">
                <a:hlinkClick r:id="rId2"/>
              </a:rPr>
              <a:t>Indire_Ricerca</a:t>
            </a:r>
            <a:r>
              <a:rPr lang="it-IT" sz="1800" u="sng" dirty="0" smtClean="0">
                <a:hlinkClick r:id="rId2"/>
              </a:rPr>
              <a:t>/</a:t>
            </a:r>
            <a:r>
              <a:rPr lang="it-IT" sz="1800" u="sng" dirty="0" err="1" smtClean="0">
                <a:hlinkClick r:id="rId2"/>
              </a:rPr>
              <a:t>anno-di-formazione-stepby-step</a:t>
            </a:r>
            <a:endParaRPr lang="it-IT" sz="1800" dirty="0" smtClean="0"/>
          </a:p>
          <a:p>
            <a:pPr>
              <a:buNone/>
            </a:pPr>
            <a:r>
              <a:rPr lang="it-IT" sz="1800" dirty="0" smtClean="0"/>
              <a:t> </a:t>
            </a:r>
          </a:p>
          <a:p>
            <a:r>
              <a:rPr lang="it-IT" sz="1800" u="sng" dirty="0" smtClean="0">
                <a:hlinkClick r:id="rId3"/>
              </a:rPr>
              <a:t>http://www.slideshare.net/</a:t>
            </a:r>
            <a:r>
              <a:rPr lang="it-IT" sz="1800" u="sng" dirty="0" err="1" smtClean="0">
                <a:hlinkClick r:id="rId3"/>
              </a:rPr>
              <a:t>Indire_Ricerca</a:t>
            </a:r>
            <a:r>
              <a:rPr lang="it-IT" sz="1800" u="sng" dirty="0" smtClean="0">
                <a:hlinkClick r:id="rId3"/>
              </a:rPr>
              <a:t>/</a:t>
            </a:r>
            <a:r>
              <a:rPr lang="it-IT" sz="1800" u="sng" dirty="0" err="1" smtClean="0">
                <a:hlinkClick r:id="rId3"/>
              </a:rPr>
              <a:t>il-bilancio-di-competenze</a:t>
            </a: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r>
              <a:rPr lang="it-IT" sz="1800" u="sng" dirty="0" smtClean="0">
                <a:hlinkClick r:id="rId4"/>
              </a:rPr>
              <a:t>http://www.slideshare.net/</a:t>
            </a:r>
            <a:r>
              <a:rPr lang="it-IT" sz="1800" u="sng" dirty="0" err="1" smtClean="0">
                <a:hlinkClick r:id="rId4"/>
              </a:rPr>
              <a:t>Indire_Ricerca</a:t>
            </a:r>
            <a:r>
              <a:rPr lang="it-IT" sz="1800" u="sng" dirty="0" smtClean="0">
                <a:hlinkClick r:id="rId4"/>
              </a:rPr>
              <a:t>/il-percorso-di-formazione-neoassunti-20152016</a:t>
            </a: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r>
              <a:rPr lang="it-IT" sz="1800" u="sng" dirty="0" smtClean="0">
                <a:hlinkClick r:id="rId5"/>
              </a:rPr>
              <a:t>http://www.professionistiscuola.it/mobilita/2056-aperta-la-piattaforma-indire-per-i-docenti-neoassunti-2015-16-guida-alla-registrazione-e-faq-utili.html</a:t>
            </a:r>
            <a:endParaRPr lang="it-IT" sz="1800" dirty="0" smtClean="0"/>
          </a:p>
          <a:p>
            <a:pPr>
              <a:buNone/>
            </a:pPr>
            <a:endParaRPr lang="it-IT" sz="1800" dirty="0" smtClean="0"/>
          </a:p>
          <a:p>
            <a:r>
              <a:rPr lang="it-IT" sz="1800" u="sng" dirty="0" smtClean="0">
                <a:hlinkClick r:id="rId6"/>
              </a:rPr>
              <a:t>http://it.blastingnews.com/lavoro/2016/02/formazione-neoassunti-cosa-prevede-il-tutoring-in-classe-e-come-organizzarlo-00810375.html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>
                <a:hlinkClick r:id="rId7"/>
              </a:rPr>
              <a:t>http://istruzioneer.it/pubblicazioni/</a:t>
            </a:r>
            <a:endParaRPr lang="it-IT" sz="1800" dirty="0" smtClean="0"/>
          </a:p>
          <a:p>
            <a:endParaRPr lang="it-IT" sz="1800" dirty="0" smtClean="0"/>
          </a:p>
          <a:p>
            <a:r>
              <a:rPr lang="it-IT" sz="1800" dirty="0" smtClean="0">
                <a:hlinkClick r:id="rId8"/>
              </a:rPr>
              <a:t>http://www.notiziedellascuola.it/</a:t>
            </a:r>
            <a:r>
              <a:rPr lang="it-IT" sz="1800" dirty="0" err="1" smtClean="0">
                <a:hlinkClick r:id="rId8"/>
              </a:rPr>
              <a:t>istruzione-e-formazione</a:t>
            </a:r>
            <a:r>
              <a:rPr lang="it-IT" sz="1800" dirty="0" smtClean="0">
                <a:hlinkClick r:id="rId8"/>
              </a:rPr>
              <a:t>/news/anno-di-formazione-step-by-step-1</a:t>
            </a:r>
            <a:endParaRPr lang="it-IT" sz="1800" dirty="0" smtClean="0"/>
          </a:p>
          <a:p>
            <a:endParaRPr lang="it-IT" sz="1800" dirty="0" smtClean="0"/>
          </a:p>
          <a:p>
            <a:endParaRPr lang="it-IT" sz="1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60</a:t>
            </a:fld>
            <a:endParaRPr 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Bibliositografia</a:t>
            </a:r>
            <a:endParaRPr lang="it-IT" sz="30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endParaRPr lang="it-IT" sz="3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2017/18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http://neoassunti.indire.it/2017/</a:t>
            </a:r>
            <a:endParaRPr lang="it-IT" dirty="0" smtClean="0"/>
          </a:p>
          <a:p>
            <a:r>
              <a:rPr lang="it-IT" dirty="0" smtClean="0">
                <a:hlinkClick r:id="rId3"/>
              </a:rPr>
              <a:t>http://neoassunti.indire.it/2017/faq.php</a:t>
            </a:r>
            <a:endParaRPr lang="it-IT" dirty="0" smtClean="0"/>
          </a:p>
          <a:p>
            <a:r>
              <a:rPr lang="it-IT" dirty="0" smtClean="0">
                <a:hlinkClick r:id="rId4"/>
              </a:rPr>
              <a:t>http://www.istruzioneveneto.it/</a:t>
            </a:r>
            <a:r>
              <a:rPr lang="it-IT" dirty="0" err="1" smtClean="0">
                <a:hlinkClick r:id="rId4"/>
              </a:rPr>
              <a:t>wpusr</a:t>
            </a:r>
            <a:r>
              <a:rPr lang="it-IT" dirty="0" smtClean="0">
                <a:hlinkClick r:id="rId4"/>
              </a:rPr>
              <a:t>/</a:t>
            </a:r>
            <a:r>
              <a:rPr lang="it-IT" dirty="0" err="1" smtClean="0">
                <a:hlinkClick r:id="rId4"/>
              </a:rPr>
              <a:t>wp-content</a:t>
            </a:r>
            <a:r>
              <a:rPr lang="it-IT" dirty="0" smtClean="0">
                <a:hlinkClick r:id="rId4"/>
              </a:rPr>
              <a:t>/</a:t>
            </a:r>
            <a:r>
              <a:rPr lang="it-IT" dirty="0" err="1" smtClean="0">
                <a:hlinkClick r:id="rId4"/>
              </a:rPr>
              <a:t>uploads</a:t>
            </a:r>
            <a:r>
              <a:rPr lang="it-IT" dirty="0" smtClean="0">
                <a:hlinkClick r:id="rId4"/>
              </a:rPr>
              <a:t>/2017/10/1_Presentazione-DT_conf.servizio_ottobre-2017.pdf</a:t>
            </a: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https://www.youtube.com/watch?v=jMCILXaQBcM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62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63</a:t>
            </a:fld>
            <a:endParaRPr lang="it-IT"/>
          </a:p>
        </p:txBody>
      </p:sp>
      <p:pic>
        <p:nvPicPr>
          <p:cNvPr id="87042" name="Picture 2" descr="Risultati immagini per insegnan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4914"/>
            <a:ext cx="7103270" cy="60801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D987F-E258-47FC-BC88-81617A9767EC}" type="slidenum">
              <a:rPr lang="it-IT" smtClean="0"/>
              <a:pPr>
                <a:defRPr/>
              </a:pPr>
              <a:t>64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 rot="20462437">
            <a:off x="214282" y="2928934"/>
            <a:ext cx="8449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Grazie per l’attenzione!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Risultati immagini per bimbi scu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429132"/>
            <a:ext cx="3345680" cy="2143140"/>
          </a:xfrm>
          <a:prstGeom prst="rect">
            <a:avLst/>
          </a:prstGeom>
          <a:noFill/>
        </p:spPr>
      </p:pic>
      <p:pic>
        <p:nvPicPr>
          <p:cNvPr id="1028" name="Picture 4" descr="Risultati immagini per bimbi scuo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314575" cy="19716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it-IT" b="1" dirty="0" smtClean="0">
                <a:solidFill>
                  <a:schemeClr val="tx2"/>
                </a:solidFill>
              </a:rPr>
              <a:t>La </a:t>
            </a:r>
            <a:r>
              <a:rPr lang="it-IT" b="1" dirty="0" smtClean="0">
                <a:solidFill>
                  <a:srgbClr val="FF0000"/>
                </a:solidFill>
              </a:rPr>
              <a:t>scuola dell’infanzia</a:t>
            </a:r>
            <a:r>
              <a:rPr lang="it-IT" b="1" dirty="0" smtClean="0">
                <a:solidFill>
                  <a:schemeClr val="tx2"/>
                </a:solidFill>
              </a:rPr>
              <a:t>, in cui si intersecano gli aspetti cognitivi e la costruzione di relazioni sociali ed affettive</a:t>
            </a:r>
          </a:p>
          <a:p>
            <a:pPr>
              <a:buFont typeface="Arial" charset="0"/>
              <a:buNone/>
            </a:pPr>
            <a:endParaRPr lang="it-IT" b="1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</a:pPr>
            <a:r>
              <a:rPr lang="it-IT" b="1" dirty="0" smtClean="0">
                <a:solidFill>
                  <a:schemeClr val="tx2"/>
                </a:solidFill>
              </a:rPr>
              <a:t>La </a:t>
            </a:r>
            <a:r>
              <a:rPr lang="it-IT" b="1" dirty="0" smtClean="0">
                <a:solidFill>
                  <a:srgbClr val="FF0000"/>
                </a:solidFill>
              </a:rPr>
              <a:t>scuola primaria</a:t>
            </a:r>
            <a:r>
              <a:rPr lang="it-IT" b="1" dirty="0" smtClean="0">
                <a:solidFill>
                  <a:schemeClr val="tx2"/>
                </a:solidFill>
              </a:rPr>
              <a:t>, dove il piacere di stare insieme dei bambini si “formalizza” in ambiente di apprendimento</a:t>
            </a:r>
          </a:p>
          <a:p>
            <a:pPr>
              <a:buFont typeface="Arial" charset="0"/>
              <a:buNone/>
            </a:pPr>
            <a:endParaRPr lang="it-IT" dirty="0" smtClean="0"/>
          </a:p>
          <a:p>
            <a:endParaRPr lang="it-IT" dirty="0" smtClean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982663"/>
            <a:ext cx="5472113" cy="5472112"/>
          </a:xfrm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contenuto 2"/>
          <p:cNvSpPr>
            <a:spLocks noGrp="1"/>
          </p:cNvSpPr>
          <p:nvPr>
            <p:ph idx="1"/>
          </p:nvPr>
        </p:nvSpPr>
        <p:spPr>
          <a:xfrm>
            <a:off x="4786313" y="428625"/>
            <a:ext cx="4114800" cy="57689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it-IT" dirty="0" smtClean="0">
                <a:solidFill>
                  <a:schemeClr val="tx2"/>
                </a:solidFill>
              </a:rPr>
              <a:t>La </a:t>
            </a:r>
            <a:r>
              <a:rPr lang="it-IT" b="1" dirty="0" smtClean="0">
                <a:solidFill>
                  <a:srgbClr val="FF0000"/>
                </a:solidFill>
              </a:rPr>
              <a:t>scuola secondaria di primo grado</a:t>
            </a:r>
            <a:endParaRPr lang="it-IT" dirty="0" smtClean="0">
              <a:solidFill>
                <a:srgbClr val="FF0000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allievi con modalità di apprendimento reticolari, simultanee, visive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allievi nell’ “età difficile”, che escono dall’infanzia, a cui “dare ascolto”</a:t>
            </a:r>
          </a:p>
          <a:p>
            <a:pPr algn="just">
              <a:buFont typeface="Arial" charset="0"/>
              <a:buNone/>
            </a:pPr>
            <a:endParaRPr lang="it-IT" dirty="0" smtClean="0"/>
          </a:p>
          <a:p>
            <a:pPr>
              <a:buFont typeface="Arial" charset="0"/>
              <a:buNone/>
            </a:pPr>
            <a:endParaRPr lang="it-IT" dirty="0" smtClean="0"/>
          </a:p>
          <a:p>
            <a:pPr>
              <a:buFont typeface="Arial" charset="0"/>
              <a:buNone/>
            </a:pPr>
            <a:endParaRPr lang="it-IT" dirty="0" smtClean="0"/>
          </a:p>
          <a:p>
            <a:endParaRPr lang="it-IT" dirty="0" smtClean="0"/>
          </a:p>
        </p:txBody>
      </p:sp>
      <p:pic>
        <p:nvPicPr>
          <p:cNvPr id="8195" name="Segnaposto contenuto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4143372" cy="427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6458</TotalTime>
  <Words>3061</Words>
  <Application>Microsoft Office PowerPoint</Application>
  <PresentationFormat>Presentazione su schermo (4:3)</PresentationFormat>
  <Paragraphs>420</Paragraphs>
  <Slides>64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6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Alcune raccomandazioni….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1) COSA FA IL NEOASSUNTO?</vt:lpstr>
      <vt:lpstr>Diapositiva 35</vt:lpstr>
      <vt:lpstr>Diapositiva 36</vt:lpstr>
      <vt:lpstr>Bilancio di competenze iniziale</vt:lpstr>
      <vt:lpstr>Diapositiva 38</vt:lpstr>
      <vt:lpstr>Diapositiva 39</vt:lpstr>
      <vt:lpstr>Incontri propedeutici e di restituzione  </vt:lpstr>
      <vt:lpstr>Diapositiva 41</vt:lpstr>
      <vt:lpstr>lABORA</vt:lpstr>
      <vt:lpstr>lABORA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Piattaforma Indire</vt:lpstr>
      <vt:lpstr>Risorse presenti in piattaforma</vt:lpstr>
      <vt:lpstr>Diapositiva 54</vt:lpstr>
      <vt:lpstr>Diapositiva 55</vt:lpstr>
      <vt:lpstr>Ruolo Dirigente </vt:lpstr>
      <vt:lpstr>Diapositiva 57</vt:lpstr>
      <vt:lpstr>Diapositiva 58</vt:lpstr>
      <vt:lpstr>Diapositiva 59</vt:lpstr>
      <vt:lpstr>Diapositiva 60</vt:lpstr>
      <vt:lpstr>2017/18 </vt:lpstr>
      <vt:lpstr>Diapositiva 62</vt:lpstr>
      <vt:lpstr>Diapositiva 63</vt:lpstr>
      <vt:lpstr>Diapositiva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398</cp:revision>
  <cp:lastPrinted>2017-01-31T10:45:21Z</cp:lastPrinted>
  <dcterms:created xsi:type="dcterms:W3CDTF">2007-09-27T20:25:47Z</dcterms:created>
  <dcterms:modified xsi:type="dcterms:W3CDTF">2017-11-09T21:34:06Z</dcterms:modified>
</cp:coreProperties>
</file>